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0233600" cy="3017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2" userDrawn="1">
          <p15:clr>
            <a:srgbClr val="A4A3A4"/>
          </p15:clr>
        </p15:guide>
        <p15:guide id="2" pos="528" userDrawn="1">
          <p15:clr>
            <a:srgbClr val="A4A3A4"/>
          </p15:clr>
        </p15:guide>
        <p15:guide id="3" orient="horz" pos="18480" userDrawn="1">
          <p15:clr>
            <a:srgbClr val="A4A3A4"/>
          </p15:clr>
        </p15:guide>
        <p15:guide id="4" pos="24816" userDrawn="1">
          <p15:clr>
            <a:srgbClr val="A4A3A4"/>
          </p15:clr>
        </p15:guide>
        <p15:guide id="5" orient="horz" pos="3696" userDrawn="1">
          <p15:clr>
            <a:srgbClr val="A4A3A4"/>
          </p15:clr>
        </p15:guide>
        <p15:guide id="6" pos="8580" userDrawn="1">
          <p15:clr>
            <a:srgbClr val="A4A3A4"/>
          </p15:clr>
        </p15:guide>
        <p15:guide id="7" pos="167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837" autoAdjust="0"/>
  </p:normalViewPr>
  <p:slideViewPr>
    <p:cSldViewPr snapToGrid="0" showGuides="1">
      <p:cViewPr>
        <p:scale>
          <a:sx n="66" d="100"/>
          <a:sy n="66" d="100"/>
        </p:scale>
        <p:origin x="48" y="-2898"/>
      </p:cViewPr>
      <p:guideLst>
        <p:guide orient="horz" pos="552"/>
        <p:guide pos="528"/>
        <p:guide orient="horz" pos="18480"/>
        <p:guide pos="24816"/>
        <p:guide orient="horz" pos="3696"/>
        <p:guide pos="8580"/>
        <p:guide pos="167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4938400"/>
            <a:ext cx="34198560" cy="1050544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15848970"/>
            <a:ext cx="30175200" cy="7285353"/>
          </a:xfrm>
        </p:spPr>
        <p:txBody>
          <a:bodyPr/>
          <a:lstStyle>
            <a:lvl1pPr marL="0" indent="0" algn="ctr">
              <a:buNone/>
              <a:defRPr sz="10560"/>
            </a:lvl1pPr>
            <a:lvl2pPr marL="2011665" indent="0" algn="ctr">
              <a:buNone/>
              <a:defRPr sz="8801"/>
            </a:lvl2pPr>
            <a:lvl3pPr marL="4023330" indent="0" algn="ctr">
              <a:buNone/>
              <a:defRPr sz="7920"/>
            </a:lvl3pPr>
            <a:lvl4pPr marL="6034993" indent="0" algn="ctr">
              <a:buNone/>
              <a:defRPr sz="7040"/>
            </a:lvl4pPr>
            <a:lvl5pPr marL="8046657" indent="0" algn="ctr">
              <a:buNone/>
              <a:defRPr sz="7040"/>
            </a:lvl5pPr>
            <a:lvl6pPr marL="10058321" indent="0" algn="ctr">
              <a:buNone/>
              <a:defRPr sz="7040"/>
            </a:lvl6pPr>
            <a:lvl7pPr marL="12069985" indent="0" algn="ctr">
              <a:buNone/>
              <a:defRPr sz="7040"/>
            </a:lvl7pPr>
            <a:lvl8pPr marL="14081649" indent="0" algn="ctr">
              <a:buNone/>
              <a:defRPr sz="7040"/>
            </a:lvl8pPr>
            <a:lvl9pPr marL="16093313"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AE9FA7-E290-42F0-967B-764CD1ABD19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3673494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AE9FA7-E290-42F0-967B-764CD1ABD19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1382060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5" y="1606551"/>
            <a:ext cx="8675371" cy="2557208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5" y="1606551"/>
            <a:ext cx="25523191" cy="255720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AE9FA7-E290-42F0-967B-764CD1ABD19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3499773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AE9FA7-E290-42F0-967B-764CD1ABD19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205148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7522857"/>
            <a:ext cx="34701480" cy="12552043"/>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0193647"/>
            <a:ext cx="34701480" cy="6600823"/>
          </a:xfrm>
        </p:spPr>
        <p:txBody>
          <a:bodyPr/>
          <a:lstStyle>
            <a:lvl1pPr marL="0" indent="0">
              <a:buNone/>
              <a:defRPr sz="10560">
                <a:solidFill>
                  <a:schemeClr val="tx1"/>
                </a:solidFill>
              </a:defRPr>
            </a:lvl1pPr>
            <a:lvl2pPr marL="2011665" indent="0">
              <a:buNone/>
              <a:defRPr sz="8801">
                <a:solidFill>
                  <a:schemeClr val="tx1">
                    <a:tint val="75000"/>
                  </a:schemeClr>
                </a:solidFill>
              </a:defRPr>
            </a:lvl2pPr>
            <a:lvl3pPr marL="4023330" indent="0">
              <a:buNone/>
              <a:defRPr sz="7920">
                <a:solidFill>
                  <a:schemeClr val="tx1">
                    <a:tint val="75000"/>
                  </a:schemeClr>
                </a:solidFill>
              </a:defRPr>
            </a:lvl3pPr>
            <a:lvl4pPr marL="6034993" indent="0">
              <a:buNone/>
              <a:defRPr sz="7040">
                <a:solidFill>
                  <a:schemeClr val="tx1">
                    <a:tint val="75000"/>
                  </a:schemeClr>
                </a:solidFill>
              </a:defRPr>
            </a:lvl4pPr>
            <a:lvl5pPr marL="8046657" indent="0">
              <a:buNone/>
              <a:defRPr sz="7040">
                <a:solidFill>
                  <a:schemeClr val="tx1">
                    <a:tint val="75000"/>
                  </a:schemeClr>
                </a:solidFill>
              </a:defRPr>
            </a:lvl5pPr>
            <a:lvl6pPr marL="10058321" indent="0">
              <a:buNone/>
              <a:defRPr sz="7040">
                <a:solidFill>
                  <a:schemeClr val="tx1">
                    <a:tint val="75000"/>
                  </a:schemeClr>
                </a:solidFill>
              </a:defRPr>
            </a:lvl6pPr>
            <a:lvl7pPr marL="12069985" indent="0">
              <a:buNone/>
              <a:defRPr sz="7040">
                <a:solidFill>
                  <a:schemeClr val="tx1">
                    <a:tint val="75000"/>
                  </a:schemeClr>
                </a:solidFill>
              </a:defRPr>
            </a:lvl7pPr>
            <a:lvl8pPr marL="14081649" indent="0">
              <a:buNone/>
              <a:defRPr sz="7040">
                <a:solidFill>
                  <a:schemeClr val="tx1">
                    <a:tint val="75000"/>
                  </a:schemeClr>
                </a:solidFill>
              </a:defRPr>
            </a:lvl8pPr>
            <a:lvl9pPr marL="16093313"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AE9FA7-E290-42F0-967B-764CD1ABD198}" type="datetimeFigureOut">
              <a:rPr lang="en-US" smtClean="0"/>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1065682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8032753"/>
            <a:ext cx="17099280" cy="1914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8032753"/>
            <a:ext cx="17099280" cy="19145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AE9FA7-E290-42F0-967B-764CD1ABD19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2746201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1606560"/>
            <a:ext cx="34701480" cy="58324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7397120"/>
            <a:ext cx="17020696" cy="3625213"/>
          </a:xfrm>
        </p:spPr>
        <p:txBody>
          <a:bodyPr anchor="b"/>
          <a:lstStyle>
            <a:lvl1pPr marL="0" indent="0">
              <a:buNone/>
              <a:defRPr sz="10560" b="1"/>
            </a:lvl1pPr>
            <a:lvl2pPr marL="2011665" indent="0">
              <a:buNone/>
              <a:defRPr sz="8801" b="1"/>
            </a:lvl2pPr>
            <a:lvl3pPr marL="4023330" indent="0">
              <a:buNone/>
              <a:defRPr sz="7920" b="1"/>
            </a:lvl3pPr>
            <a:lvl4pPr marL="6034993" indent="0">
              <a:buNone/>
              <a:defRPr sz="7040" b="1"/>
            </a:lvl4pPr>
            <a:lvl5pPr marL="8046657" indent="0">
              <a:buNone/>
              <a:defRPr sz="7040" b="1"/>
            </a:lvl5pPr>
            <a:lvl6pPr marL="10058321" indent="0">
              <a:buNone/>
              <a:defRPr sz="7040" b="1"/>
            </a:lvl6pPr>
            <a:lvl7pPr marL="12069985" indent="0">
              <a:buNone/>
              <a:defRPr sz="7040" b="1"/>
            </a:lvl7pPr>
            <a:lvl8pPr marL="14081649" indent="0">
              <a:buNone/>
              <a:defRPr sz="7040" b="1"/>
            </a:lvl8pPr>
            <a:lvl9pPr marL="16093313"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1022332"/>
            <a:ext cx="17020696" cy="1621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3" y="7397120"/>
            <a:ext cx="17104520" cy="3625213"/>
          </a:xfrm>
        </p:spPr>
        <p:txBody>
          <a:bodyPr anchor="b"/>
          <a:lstStyle>
            <a:lvl1pPr marL="0" indent="0">
              <a:buNone/>
              <a:defRPr sz="10560" b="1"/>
            </a:lvl1pPr>
            <a:lvl2pPr marL="2011665" indent="0">
              <a:buNone/>
              <a:defRPr sz="8801" b="1"/>
            </a:lvl2pPr>
            <a:lvl3pPr marL="4023330" indent="0">
              <a:buNone/>
              <a:defRPr sz="7920" b="1"/>
            </a:lvl3pPr>
            <a:lvl4pPr marL="6034993" indent="0">
              <a:buNone/>
              <a:defRPr sz="7040" b="1"/>
            </a:lvl4pPr>
            <a:lvl5pPr marL="8046657" indent="0">
              <a:buNone/>
              <a:defRPr sz="7040" b="1"/>
            </a:lvl5pPr>
            <a:lvl6pPr marL="10058321" indent="0">
              <a:buNone/>
              <a:defRPr sz="7040" b="1"/>
            </a:lvl6pPr>
            <a:lvl7pPr marL="12069985" indent="0">
              <a:buNone/>
              <a:defRPr sz="7040" b="1"/>
            </a:lvl7pPr>
            <a:lvl8pPr marL="14081649" indent="0">
              <a:buNone/>
              <a:defRPr sz="7040" b="1"/>
            </a:lvl8pPr>
            <a:lvl9pPr marL="16093313"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3" y="11022332"/>
            <a:ext cx="17104520" cy="1621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AE9FA7-E290-42F0-967B-764CD1ABD198}" type="datetimeFigureOut">
              <a:rPr lang="en-US" smtClean="0"/>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192472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AE9FA7-E290-42F0-967B-764CD1ABD198}" type="datetimeFigureOut">
              <a:rPr lang="en-US" smtClean="0"/>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345702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AE9FA7-E290-42F0-967B-764CD1ABD198}" type="datetimeFigureOut">
              <a:rPr lang="en-US" smtClean="0"/>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141530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5" y="2011680"/>
            <a:ext cx="12976383" cy="7040880"/>
          </a:xfrm>
        </p:spPr>
        <p:txBody>
          <a:bodyPr anchor="b"/>
          <a:lstStyle>
            <a:lvl1pPr>
              <a:defRPr sz="14081"/>
            </a:lvl1pPr>
          </a:lstStyle>
          <a:p>
            <a:r>
              <a:rPr lang="en-US"/>
              <a:t>Click to edit Master title style</a:t>
            </a:r>
            <a:endParaRPr lang="en-US" dirty="0"/>
          </a:p>
        </p:txBody>
      </p:sp>
      <p:sp>
        <p:nvSpPr>
          <p:cNvPr id="3" name="Content Placeholder 2"/>
          <p:cNvSpPr>
            <a:spLocks noGrp="1"/>
          </p:cNvSpPr>
          <p:nvPr>
            <p:ph idx="1"/>
          </p:nvPr>
        </p:nvSpPr>
        <p:spPr>
          <a:xfrm>
            <a:off x="17104522" y="4344678"/>
            <a:ext cx="20368260" cy="21443950"/>
          </a:xfrm>
        </p:spPr>
        <p:txBody>
          <a:bodyPr/>
          <a:lstStyle>
            <a:lvl1pPr>
              <a:defRPr sz="14081"/>
            </a:lvl1pPr>
            <a:lvl2pPr>
              <a:defRPr sz="12320"/>
            </a:lvl2pPr>
            <a:lvl3pPr>
              <a:defRPr sz="10560"/>
            </a:lvl3pPr>
            <a:lvl4pPr>
              <a:defRPr sz="8801"/>
            </a:lvl4pPr>
            <a:lvl5pPr>
              <a:defRPr sz="8801"/>
            </a:lvl5pPr>
            <a:lvl6pPr>
              <a:defRPr sz="8801"/>
            </a:lvl6pPr>
            <a:lvl7pPr>
              <a:defRPr sz="8801"/>
            </a:lvl7pPr>
            <a:lvl8pPr>
              <a:defRPr sz="8801"/>
            </a:lvl8pPr>
            <a:lvl9pPr>
              <a:defRPr sz="8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5" y="9052563"/>
            <a:ext cx="12976383" cy="16770987"/>
          </a:xfrm>
        </p:spPr>
        <p:txBody>
          <a:bodyPr/>
          <a:lstStyle>
            <a:lvl1pPr marL="0" indent="0">
              <a:buNone/>
              <a:defRPr sz="7040"/>
            </a:lvl1pPr>
            <a:lvl2pPr marL="2011665" indent="0">
              <a:buNone/>
              <a:defRPr sz="6161"/>
            </a:lvl2pPr>
            <a:lvl3pPr marL="4023330" indent="0">
              <a:buNone/>
              <a:defRPr sz="5280"/>
            </a:lvl3pPr>
            <a:lvl4pPr marL="6034993" indent="0">
              <a:buNone/>
              <a:defRPr sz="4400"/>
            </a:lvl4pPr>
            <a:lvl5pPr marL="8046657" indent="0">
              <a:buNone/>
              <a:defRPr sz="4400"/>
            </a:lvl5pPr>
            <a:lvl6pPr marL="10058321" indent="0">
              <a:buNone/>
              <a:defRPr sz="4400"/>
            </a:lvl6pPr>
            <a:lvl7pPr marL="12069985" indent="0">
              <a:buNone/>
              <a:defRPr sz="4400"/>
            </a:lvl7pPr>
            <a:lvl8pPr marL="14081649" indent="0">
              <a:buNone/>
              <a:defRPr sz="4400"/>
            </a:lvl8pPr>
            <a:lvl9pPr marL="16093313"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05AE9FA7-E290-42F0-967B-764CD1ABD19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4175642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5" y="2011680"/>
            <a:ext cx="12976383" cy="7040880"/>
          </a:xfrm>
        </p:spPr>
        <p:txBody>
          <a:bodyPr anchor="b"/>
          <a:lstStyle>
            <a:lvl1pPr>
              <a:defRPr sz="14081"/>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2" y="4344678"/>
            <a:ext cx="20368260" cy="21443950"/>
          </a:xfrm>
        </p:spPr>
        <p:txBody>
          <a:bodyPr anchor="t"/>
          <a:lstStyle>
            <a:lvl1pPr marL="0" indent="0">
              <a:buNone/>
              <a:defRPr sz="14081"/>
            </a:lvl1pPr>
            <a:lvl2pPr marL="2011665" indent="0">
              <a:buNone/>
              <a:defRPr sz="12320"/>
            </a:lvl2pPr>
            <a:lvl3pPr marL="4023330" indent="0">
              <a:buNone/>
              <a:defRPr sz="10560"/>
            </a:lvl3pPr>
            <a:lvl4pPr marL="6034993" indent="0">
              <a:buNone/>
              <a:defRPr sz="8801"/>
            </a:lvl4pPr>
            <a:lvl5pPr marL="8046657" indent="0">
              <a:buNone/>
              <a:defRPr sz="8801"/>
            </a:lvl5pPr>
            <a:lvl6pPr marL="10058321" indent="0">
              <a:buNone/>
              <a:defRPr sz="8801"/>
            </a:lvl6pPr>
            <a:lvl7pPr marL="12069985" indent="0">
              <a:buNone/>
              <a:defRPr sz="8801"/>
            </a:lvl7pPr>
            <a:lvl8pPr marL="14081649" indent="0">
              <a:buNone/>
              <a:defRPr sz="8801"/>
            </a:lvl8pPr>
            <a:lvl9pPr marL="16093313" indent="0">
              <a:buNone/>
              <a:defRPr sz="8801"/>
            </a:lvl9pPr>
          </a:lstStyle>
          <a:p>
            <a:r>
              <a:rPr lang="en-US"/>
              <a:t>Click icon to add picture</a:t>
            </a:r>
            <a:endParaRPr lang="en-US" dirty="0"/>
          </a:p>
        </p:txBody>
      </p:sp>
      <p:sp>
        <p:nvSpPr>
          <p:cNvPr id="4" name="Text Placeholder 3"/>
          <p:cNvSpPr>
            <a:spLocks noGrp="1"/>
          </p:cNvSpPr>
          <p:nvPr>
            <p:ph type="body" sz="half" idx="2"/>
          </p:nvPr>
        </p:nvSpPr>
        <p:spPr>
          <a:xfrm>
            <a:off x="2771305" y="9052563"/>
            <a:ext cx="12976383" cy="16770987"/>
          </a:xfrm>
        </p:spPr>
        <p:txBody>
          <a:bodyPr/>
          <a:lstStyle>
            <a:lvl1pPr marL="0" indent="0">
              <a:buNone/>
              <a:defRPr sz="7040"/>
            </a:lvl1pPr>
            <a:lvl2pPr marL="2011665" indent="0">
              <a:buNone/>
              <a:defRPr sz="6161"/>
            </a:lvl2pPr>
            <a:lvl3pPr marL="4023330" indent="0">
              <a:buNone/>
              <a:defRPr sz="5280"/>
            </a:lvl3pPr>
            <a:lvl4pPr marL="6034993" indent="0">
              <a:buNone/>
              <a:defRPr sz="4400"/>
            </a:lvl4pPr>
            <a:lvl5pPr marL="8046657" indent="0">
              <a:buNone/>
              <a:defRPr sz="4400"/>
            </a:lvl5pPr>
            <a:lvl6pPr marL="10058321" indent="0">
              <a:buNone/>
              <a:defRPr sz="4400"/>
            </a:lvl6pPr>
            <a:lvl7pPr marL="12069985" indent="0">
              <a:buNone/>
              <a:defRPr sz="4400"/>
            </a:lvl7pPr>
            <a:lvl8pPr marL="14081649" indent="0">
              <a:buNone/>
              <a:defRPr sz="4400"/>
            </a:lvl8pPr>
            <a:lvl9pPr marL="16093313"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05AE9FA7-E290-42F0-967B-764CD1ABD198}" type="datetimeFigureOut">
              <a:rPr lang="en-US" smtClean="0"/>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71E9E-3654-4580-A4F5-68C8A6A46F14}" type="slidenum">
              <a:rPr lang="en-US" smtClean="0"/>
              <a:t>‹#›</a:t>
            </a:fld>
            <a:endParaRPr lang="en-US"/>
          </a:p>
        </p:txBody>
      </p:sp>
    </p:spTree>
    <p:extLst>
      <p:ext uri="{BB962C8B-B14F-4D97-AF65-F5344CB8AC3E}">
        <p14:creationId xmlns:p14="http://schemas.microsoft.com/office/powerpoint/2010/main" val="2728554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1606560"/>
            <a:ext cx="34701480" cy="58324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8032753"/>
            <a:ext cx="34701480" cy="191458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27967948"/>
            <a:ext cx="9052560" cy="1606550"/>
          </a:xfrm>
          <a:prstGeom prst="rect">
            <a:avLst/>
          </a:prstGeom>
        </p:spPr>
        <p:txBody>
          <a:bodyPr vert="horz" lIns="91440" tIns="45720" rIns="91440" bIns="45720" rtlCol="0" anchor="ctr"/>
          <a:lstStyle>
            <a:lvl1pPr algn="l">
              <a:defRPr sz="5280">
                <a:solidFill>
                  <a:schemeClr val="tx1">
                    <a:tint val="75000"/>
                  </a:schemeClr>
                </a:solidFill>
              </a:defRPr>
            </a:lvl1pPr>
          </a:lstStyle>
          <a:p>
            <a:fld id="{05AE9FA7-E290-42F0-967B-764CD1ABD198}" type="datetimeFigureOut">
              <a:rPr lang="en-US" smtClean="0"/>
              <a:t>12/6/2022</a:t>
            </a:fld>
            <a:endParaRPr lang="en-US"/>
          </a:p>
        </p:txBody>
      </p:sp>
      <p:sp>
        <p:nvSpPr>
          <p:cNvPr id="5" name="Footer Placeholder 4"/>
          <p:cNvSpPr>
            <a:spLocks noGrp="1"/>
          </p:cNvSpPr>
          <p:nvPr>
            <p:ph type="ftr" sz="quarter" idx="3"/>
          </p:nvPr>
        </p:nvSpPr>
        <p:spPr>
          <a:xfrm>
            <a:off x="13327380" y="27967948"/>
            <a:ext cx="13578840" cy="160655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27967948"/>
            <a:ext cx="9052560" cy="1606550"/>
          </a:xfrm>
          <a:prstGeom prst="rect">
            <a:avLst/>
          </a:prstGeom>
        </p:spPr>
        <p:txBody>
          <a:bodyPr vert="horz" lIns="91440" tIns="45720" rIns="91440" bIns="45720" rtlCol="0" anchor="ctr"/>
          <a:lstStyle>
            <a:lvl1pPr algn="r">
              <a:defRPr sz="5280">
                <a:solidFill>
                  <a:schemeClr val="tx1">
                    <a:tint val="75000"/>
                  </a:schemeClr>
                </a:solidFill>
              </a:defRPr>
            </a:lvl1pPr>
          </a:lstStyle>
          <a:p>
            <a:fld id="{D4471E9E-3654-4580-A4F5-68C8A6A46F14}" type="slidenum">
              <a:rPr lang="en-US" smtClean="0"/>
              <a:t>‹#›</a:t>
            </a:fld>
            <a:endParaRPr lang="en-US"/>
          </a:p>
        </p:txBody>
      </p:sp>
    </p:spTree>
    <p:extLst>
      <p:ext uri="{BB962C8B-B14F-4D97-AF65-F5344CB8AC3E}">
        <p14:creationId xmlns:p14="http://schemas.microsoft.com/office/powerpoint/2010/main" val="4789254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023330" rtl="0" eaLnBrk="1" latinLnBrk="0" hangingPunct="1">
        <a:lnSpc>
          <a:spcPct val="90000"/>
        </a:lnSpc>
        <a:spcBef>
          <a:spcPct val="0"/>
        </a:spcBef>
        <a:buNone/>
        <a:defRPr sz="19361" kern="1200">
          <a:solidFill>
            <a:schemeClr val="tx1"/>
          </a:solidFill>
          <a:latin typeface="+mj-lt"/>
          <a:ea typeface="+mj-ea"/>
          <a:cs typeface="+mj-cs"/>
        </a:defRPr>
      </a:lvl1pPr>
    </p:titleStyle>
    <p:bodyStyle>
      <a:lvl1pPr marL="1005833" indent="-1005833" algn="l" defTabSz="402333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496" indent="-1005833" algn="l" defTabSz="402333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160" indent="-1005833" algn="l" defTabSz="4023330" rtl="0" eaLnBrk="1" latinLnBrk="0" hangingPunct="1">
        <a:lnSpc>
          <a:spcPct val="90000"/>
        </a:lnSpc>
        <a:spcBef>
          <a:spcPts val="2200"/>
        </a:spcBef>
        <a:buFont typeface="Arial" panose="020B0604020202020204" pitchFamily="34" charset="0"/>
        <a:buChar char="•"/>
        <a:defRPr sz="8801" kern="1200">
          <a:solidFill>
            <a:schemeClr val="tx1"/>
          </a:solidFill>
          <a:latin typeface="+mn-lt"/>
          <a:ea typeface="+mn-ea"/>
          <a:cs typeface="+mn-cs"/>
        </a:defRPr>
      </a:lvl3pPr>
      <a:lvl4pPr marL="7040824" indent="-1005833" algn="l" defTabSz="402333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489" indent="-1005833" algn="l" defTabSz="402333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153" indent="-1005833" algn="l" defTabSz="402333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816" indent="-1005833" algn="l" defTabSz="402333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481" indent="-1005833" algn="l" defTabSz="402333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146" indent="-1005833" algn="l" defTabSz="402333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30" rtl="0" eaLnBrk="1" latinLnBrk="0" hangingPunct="1">
        <a:defRPr sz="7920" kern="1200">
          <a:solidFill>
            <a:schemeClr val="tx1"/>
          </a:solidFill>
          <a:latin typeface="+mn-lt"/>
          <a:ea typeface="+mn-ea"/>
          <a:cs typeface="+mn-cs"/>
        </a:defRPr>
      </a:lvl1pPr>
      <a:lvl2pPr marL="2011665" algn="l" defTabSz="4023330" rtl="0" eaLnBrk="1" latinLnBrk="0" hangingPunct="1">
        <a:defRPr sz="7920" kern="1200">
          <a:solidFill>
            <a:schemeClr val="tx1"/>
          </a:solidFill>
          <a:latin typeface="+mn-lt"/>
          <a:ea typeface="+mn-ea"/>
          <a:cs typeface="+mn-cs"/>
        </a:defRPr>
      </a:lvl2pPr>
      <a:lvl3pPr marL="4023330" algn="l" defTabSz="4023330" rtl="0" eaLnBrk="1" latinLnBrk="0" hangingPunct="1">
        <a:defRPr sz="7920" kern="1200">
          <a:solidFill>
            <a:schemeClr val="tx1"/>
          </a:solidFill>
          <a:latin typeface="+mn-lt"/>
          <a:ea typeface="+mn-ea"/>
          <a:cs typeface="+mn-cs"/>
        </a:defRPr>
      </a:lvl3pPr>
      <a:lvl4pPr marL="6034993" algn="l" defTabSz="4023330" rtl="0" eaLnBrk="1" latinLnBrk="0" hangingPunct="1">
        <a:defRPr sz="7920" kern="1200">
          <a:solidFill>
            <a:schemeClr val="tx1"/>
          </a:solidFill>
          <a:latin typeface="+mn-lt"/>
          <a:ea typeface="+mn-ea"/>
          <a:cs typeface="+mn-cs"/>
        </a:defRPr>
      </a:lvl4pPr>
      <a:lvl5pPr marL="8046657" algn="l" defTabSz="4023330" rtl="0" eaLnBrk="1" latinLnBrk="0" hangingPunct="1">
        <a:defRPr sz="7920" kern="1200">
          <a:solidFill>
            <a:schemeClr val="tx1"/>
          </a:solidFill>
          <a:latin typeface="+mn-lt"/>
          <a:ea typeface="+mn-ea"/>
          <a:cs typeface="+mn-cs"/>
        </a:defRPr>
      </a:lvl5pPr>
      <a:lvl6pPr marL="10058321" algn="l" defTabSz="4023330" rtl="0" eaLnBrk="1" latinLnBrk="0" hangingPunct="1">
        <a:defRPr sz="7920" kern="1200">
          <a:solidFill>
            <a:schemeClr val="tx1"/>
          </a:solidFill>
          <a:latin typeface="+mn-lt"/>
          <a:ea typeface="+mn-ea"/>
          <a:cs typeface="+mn-cs"/>
        </a:defRPr>
      </a:lvl6pPr>
      <a:lvl7pPr marL="12069985" algn="l" defTabSz="4023330" rtl="0" eaLnBrk="1" latinLnBrk="0" hangingPunct="1">
        <a:defRPr sz="7920" kern="1200">
          <a:solidFill>
            <a:schemeClr val="tx1"/>
          </a:solidFill>
          <a:latin typeface="+mn-lt"/>
          <a:ea typeface="+mn-ea"/>
          <a:cs typeface="+mn-cs"/>
        </a:defRPr>
      </a:lvl7pPr>
      <a:lvl8pPr marL="14081649" algn="l" defTabSz="4023330" rtl="0" eaLnBrk="1" latinLnBrk="0" hangingPunct="1">
        <a:defRPr sz="7920" kern="1200">
          <a:solidFill>
            <a:schemeClr val="tx1"/>
          </a:solidFill>
          <a:latin typeface="+mn-lt"/>
          <a:ea typeface="+mn-ea"/>
          <a:cs typeface="+mn-cs"/>
        </a:defRPr>
      </a:lvl8pPr>
      <a:lvl9pPr marL="16093313" algn="l" defTabSz="402333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7BF56B3-3355-F8D0-CA0D-1233DE7CF488}"/>
              </a:ext>
            </a:extLst>
          </p:cNvPr>
          <p:cNvSpPr txBox="1"/>
          <p:nvPr/>
        </p:nvSpPr>
        <p:spPr>
          <a:xfrm>
            <a:off x="890589" y="3331375"/>
            <a:ext cx="38452429" cy="2490554"/>
          </a:xfrm>
          <a:prstGeom prst="rect">
            <a:avLst/>
          </a:prstGeom>
          <a:solidFill>
            <a:srgbClr val="0077C8"/>
          </a:solidFill>
          <a:ln w="76200">
            <a:solidFill>
              <a:schemeClr val="tx1"/>
            </a:solidFill>
          </a:ln>
        </p:spPr>
        <p:txBody>
          <a:bodyPr wrap="square" rtlCol="0">
            <a:spAutoFit/>
          </a:bodyPr>
          <a:lstStyle/>
          <a:p>
            <a:pPr algn="ctr"/>
            <a:r>
              <a:rPr lang="en-US" sz="7792" dirty="0">
                <a:solidFill>
                  <a:schemeClr val="bg1"/>
                </a:solidFill>
                <a:latin typeface="Helvetica" panose="020B0604020202020204" pitchFamily="34" charset="0"/>
                <a:cs typeface="Helvetica" panose="020B0604020202020204" pitchFamily="34" charset="0"/>
              </a:rPr>
              <a:t>Active Region Coincidence Considerations in Solar Flare Prediction:</a:t>
            </a:r>
            <a:br>
              <a:rPr lang="en-US" sz="7792" dirty="0">
                <a:solidFill>
                  <a:schemeClr val="bg1"/>
                </a:solidFill>
                <a:latin typeface="Helvetica" panose="020B0604020202020204" pitchFamily="34" charset="0"/>
                <a:cs typeface="Helvetica" panose="020B0604020202020204" pitchFamily="34" charset="0"/>
              </a:rPr>
            </a:br>
            <a:r>
              <a:rPr lang="en-US" sz="7792" dirty="0">
                <a:solidFill>
                  <a:schemeClr val="bg1"/>
                </a:solidFill>
                <a:latin typeface="Helvetica" panose="020B0604020202020204" pitchFamily="34" charset="0"/>
                <a:cs typeface="Helvetica" panose="020B0604020202020204" pitchFamily="34" charset="0"/>
              </a:rPr>
              <a:t>Solar Cycle 24, Peak Years Study</a:t>
            </a:r>
          </a:p>
        </p:txBody>
      </p:sp>
      <p:sp>
        <p:nvSpPr>
          <p:cNvPr id="11" name="TextBox 10">
            <a:extLst>
              <a:ext uri="{FF2B5EF4-FFF2-40B4-BE49-F238E27FC236}">
                <a16:creationId xmlns:a16="http://schemas.microsoft.com/office/drawing/2014/main" id="{57FE26E2-C1DF-2CA3-5AFD-CE2066FCAA55}"/>
              </a:ext>
            </a:extLst>
          </p:cNvPr>
          <p:cNvSpPr txBox="1"/>
          <p:nvPr/>
        </p:nvSpPr>
        <p:spPr>
          <a:xfrm>
            <a:off x="8678862" y="5929044"/>
            <a:ext cx="22875876" cy="882421"/>
          </a:xfrm>
          <a:prstGeom prst="rect">
            <a:avLst/>
          </a:prstGeom>
          <a:noFill/>
        </p:spPr>
        <p:txBody>
          <a:bodyPr wrap="square" rtlCol="0">
            <a:spAutoFit/>
          </a:bodyPr>
          <a:lstStyle/>
          <a:p>
            <a:r>
              <a:rPr lang="en-US" sz="5134" b="1" dirty="0">
                <a:latin typeface="Helvetica" panose="020B0604020202020204" pitchFamily="34" charset="0"/>
                <a:cs typeface="Helvetica" panose="020B0604020202020204" pitchFamily="34" charset="0"/>
              </a:rPr>
              <a:t>Christian W. Hall</a:t>
            </a:r>
            <a:r>
              <a:rPr lang="en-US" sz="5000" baseline="30000" dirty="0">
                <a:latin typeface="Helvetica" panose="020B0604020202020204" pitchFamily="34" charset="0"/>
                <a:cs typeface="Helvetica" panose="020B0604020202020204" pitchFamily="34" charset="0"/>
              </a:rPr>
              <a:t>1</a:t>
            </a:r>
            <a:r>
              <a:rPr lang="en-US" sz="5134" dirty="0">
                <a:latin typeface="Helvetica" panose="020B0604020202020204" pitchFamily="34" charset="0"/>
                <a:cs typeface="Helvetica" panose="020B0604020202020204" pitchFamily="34" charset="0"/>
              </a:rPr>
              <a:t>, Timothy S. Newman</a:t>
            </a:r>
            <a:r>
              <a:rPr lang="en-US" sz="5000" baseline="30000" dirty="0">
                <a:latin typeface="Helvetica" panose="020B0604020202020204" pitchFamily="34" charset="0"/>
                <a:cs typeface="Helvetica" panose="020B0604020202020204" pitchFamily="34" charset="0"/>
              </a:rPr>
              <a:t>1</a:t>
            </a:r>
            <a:r>
              <a:rPr lang="en-US" sz="5134" dirty="0">
                <a:latin typeface="Helvetica" panose="020B0604020202020204" pitchFamily="34" charset="0"/>
                <a:cs typeface="Helvetica" panose="020B0604020202020204" pitchFamily="34" charset="0"/>
              </a:rPr>
              <a:t>, Talwinder Singh</a:t>
            </a:r>
            <a:r>
              <a:rPr lang="en-US" sz="5000" baseline="30000" dirty="0">
                <a:latin typeface="Helvetica" panose="020B0604020202020204" pitchFamily="34" charset="0"/>
                <a:cs typeface="Helvetica" panose="020B0604020202020204" pitchFamily="34" charset="0"/>
              </a:rPr>
              <a:t>2</a:t>
            </a:r>
            <a:r>
              <a:rPr lang="en-US" sz="5134" dirty="0">
                <a:latin typeface="Helvetica" panose="020B0604020202020204" pitchFamily="34" charset="0"/>
                <a:cs typeface="Helvetica" panose="020B0604020202020204" pitchFamily="34" charset="0"/>
              </a:rPr>
              <a:t>,</a:t>
            </a:r>
            <a:r>
              <a:rPr lang="en-US" sz="5134" baseline="30000" dirty="0">
                <a:latin typeface="Helvetica" panose="020B0604020202020204" pitchFamily="34" charset="0"/>
                <a:cs typeface="Helvetica" panose="020B0604020202020204" pitchFamily="34" charset="0"/>
              </a:rPr>
              <a:t> </a:t>
            </a:r>
            <a:r>
              <a:rPr lang="en-US" sz="5134" dirty="0">
                <a:latin typeface="Helvetica" panose="020B0604020202020204" pitchFamily="34" charset="0"/>
                <a:cs typeface="Helvetica" panose="020B0604020202020204" pitchFamily="34" charset="0"/>
              </a:rPr>
              <a:t>Nikolai Pogorelov</a:t>
            </a:r>
            <a:r>
              <a:rPr lang="en-US" sz="5000" baseline="30000" dirty="0">
                <a:latin typeface="Helvetica" panose="020B0604020202020204" pitchFamily="34" charset="0"/>
                <a:cs typeface="Helvetica" panose="020B0604020202020204" pitchFamily="34" charset="0"/>
              </a:rPr>
              <a:t>2</a:t>
            </a:r>
          </a:p>
        </p:txBody>
      </p:sp>
      <p:sp>
        <p:nvSpPr>
          <p:cNvPr id="12" name="TextBox 11">
            <a:extLst>
              <a:ext uri="{FF2B5EF4-FFF2-40B4-BE49-F238E27FC236}">
                <a16:creationId xmlns:a16="http://schemas.microsoft.com/office/drawing/2014/main" id="{E854ED0C-D77F-A193-9122-342939E154AF}"/>
              </a:ext>
            </a:extLst>
          </p:cNvPr>
          <p:cNvSpPr txBox="1"/>
          <p:nvPr/>
        </p:nvSpPr>
        <p:spPr>
          <a:xfrm>
            <a:off x="16747528" y="6771988"/>
            <a:ext cx="6798734" cy="1446550"/>
          </a:xfrm>
          <a:prstGeom prst="rect">
            <a:avLst/>
          </a:prstGeom>
          <a:noFill/>
        </p:spPr>
        <p:txBody>
          <a:bodyPr wrap="square" rtlCol="0">
            <a:spAutoFit/>
          </a:bodyPr>
          <a:lstStyle/>
          <a:p>
            <a:pPr algn="ctr"/>
            <a:r>
              <a:rPr lang="en-US" sz="2200" dirty="0">
                <a:latin typeface="Arial" panose="020B0604020202020204" pitchFamily="34" charset="0"/>
                <a:cs typeface="Arial" panose="020B0604020202020204" pitchFamily="34" charset="0"/>
              </a:rPr>
              <a:t>University of Alabama in Huntsville</a:t>
            </a:r>
          </a:p>
          <a:p>
            <a:pPr algn="ctr"/>
            <a:r>
              <a:rPr lang="en-US" sz="2200" baseline="30000" dirty="0">
                <a:latin typeface="Arial" panose="020B0604020202020204" pitchFamily="34" charset="0"/>
                <a:cs typeface="Arial" panose="020B0604020202020204" pitchFamily="34" charset="0"/>
              </a:rPr>
              <a:t>1</a:t>
            </a:r>
            <a:r>
              <a:rPr lang="en-US" sz="2200" dirty="0">
                <a:latin typeface="Arial" panose="020B0604020202020204" pitchFamily="34" charset="0"/>
                <a:cs typeface="Arial" panose="020B0604020202020204" pitchFamily="34" charset="0"/>
              </a:rPr>
              <a:t>Department of Computer Science</a:t>
            </a:r>
          </a:p>
          <a:p>
            <a:pPr algn="ctr"/>
            <a:r>
              <a:rPr lang="en-US" sz="2200" baseline="30000" dirty="0">
                <a:latin typeface="Arial" panose="020B0604020202020204" pitchFamily="34" charset="0"/>
                <a:cs typeface="Arial" panose="020B0604020202020204" pitchFamily="34" charset="0"/>
              </a:rPr>
              <a:t>2</a:t>
            </a:r>
            <a:r>
              <a:rPr lang="en-US" sz="2200" dirty="0">
                <a:latin typeface="Arial" panose="020B0604020202020204" pitchFamily="34" charset="0"/>
                <a:cs typeface="Arial" panose="020B0604020202020204" pitchFamily="34" charset="0"/>
              </a:rPr>
              <a:t>Center for Space Plasma and Aeronomic Research</a:t>
            </a:r>
          </a:p>
          <a:p>
            <a:pPr algn="ctr"/>
            <a:r>
              <a:rPr lang="en-US" sz="2200" dirty="0">
                <a:latin typeface="Arial" panose="020B0604020202020204" pitchFamily="34" charset="0"/>
                <a:cs typeface="Arial" panose="020B0604020202020204" pitchFamily="34" charset="0"/>
              </a:rPr>
              <a:t>Huntsville, AL, 35899 USA</a:t>
            </a:r>
          </a:p>
        </p:txBody>
      </p:sp>
      <p:pic>
        <p:nvPicPr>
          <p:cNvPr id="1026" name="Picture 2" descr="UAH - The University of Alabama in Huntsville">
            <a:extLst>
              <a:ext uri="{FF2B5EF4-FFF2-40B4-BE49-F238E27FC236}">
                <a16:creationId xmlns:a16="http://schemas.microsoft.com/office/drawing/2014/main" id="{7B1CD675-DE6B-809E-86D4-8A846EB53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9876" y="838201"/>
            <a:ext cx="4573138" cy="24266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0D118A4-9867-594D-D948-80CAF8803D40}"/>
              </a:ext>
            </a:extLst>
          </p:cNvPr>
          <p:cNvSpPr txBox="1"/>
          <p:nvPr/>
        </p:nvSpPr>
        <p:spPr>
          <a:xfrm>
            <a:off x="890586" y="8907521"/>
            <a:ext cx="12730162" cy="6770630"/>
          </a:xfrm>
          <a:prstGeom prst="rect">
            <a:avLst/>
          </a:prstGeom>
          <a:solidFill>
            <a:schemeClr val="accent1">
              <a:lumMod val="20000"/>
              <a:lumOff val="80000"/>
            </a:schemeClr>
          </a:solidFill>
          <a:ln w="76200">
            <a:solidFill>
              <a:schemeClr val="tx1"/>
            </a:solidFill>
          </a:ln>
        </p:spPr>
        <p:txBody>
          <a:bodyPr wrap="square">
            <a:noAutofit/>
          </a:bodyPr>
          <a:lstStyle/>
          <a:p>
            <a:pPr algn="just">
              <a:lnSpc>
                <a:spcPct val="107000"/>
              </a:lnSpc>
            </a:pPr>
            <a:r>
              <a:rPr lang="en-US" sz="2400" dirty="0">
                <a:latin typeface="Garamond" panose="02020404030301010803" pitchFamily="18" charset="0"/>
                <a:ea typeface="NimbusRomNo9L-Regu"/>
                <a:cs typeface="Times New Roman" panose="02020603050405020304" pitchFamily="18" charset="0"/>
              </a:rPr>
              <a:t>    In this work, active region (AR) coincidence effects on Spaceweather HMI Active Region Patch (SHARP) parameters (which may be valuable for flare prediction) are considered. Focus is on the peak years </a:t>
            </a:r>
            <a:r>
              <a:rPr lang="en-US" sz="2400" dirty="0" smtClean="0">
                <a:latin typeface="Garamond" panose="02020404030301010803" pitchFamily="18" charset="0"/>
                <a:ea typeface="NimbusRomNo9L-Regu"/>
                <a:cs typeface="Times New Roman" panose="02020603050405020304" pitchFamily="18" charset="0"/>
              </a:rPr>
              <a:t>of </a:t>
            </a:r>
            <a:r>
              <a:rPr lang="en-US" sz="2400" dirty="0">
                <a:latin typeface="Garamond" panose="02020404030301010803" pitchFamily="18" charset="0"/>
                <a:ea typeface="NimbusRomNo9L-Regu"/>
                <a:cs typeface="Times New Roman" panose="02020603050405020304" pitchFamily="18" charset="0"/>
              </a:rPr>
              <a:t>Solar Cycle 24. </a:t>
            </a:r>
            <a:r>
              <a:rPr lang="en-US" sz="2400" dirty="0" smtClean="0">
                <a:latin typeface="Garamond" panose="02020404030301010803" pitchFamily="18" charset="0"/>
                <a:ea typeface="NimbusRomNo9L-Regu"/>
                <a:cs typeface="Times New Roman" panose="02020603050405020304" pitchFamily="18" charset="0"/>
              </a:rPr>
              <a:t>(Two sub-studies are reported here, one for 2013-2014 and the other for 2012-2016.) Here</a:t>
            </a:r>
            <a:r>
              <a:rPr lang="en-US" sz="2400" dirty="0">
                <a:latin typeface="Garamond" panose="02020404030301010803" pitchFamily="18" charset="0"/>
                <a:ea typeface="NimbusRomNo9L-Regu"/>
                <a:cs typeface="Times New Roman" panose="02020603050405020304" pitchFamily="18" charset="0"/>
              </a:rPr>
              <a:t>, </a:t>
            </a:r>
            <a:r>
              <a:rPr lang="en-US" sz="2400" i="1" dirty="0">
                <a:latin typeface="Garamond" panose="02020404030301010803" pitchFamily="18" charset="0"/>
                <a:ea typeface="NimbusRomNo9L-Regu"/>
                <a:cs typeface="Times New Roman" panose="02020603050405020304" pitchFamily="18" charset="0"/>
              </a:rPr>
              <a:t>coincidence</a:t>
            </a:r>
            <a:r>
              <a:rPr lang="en-US" sz="2400" dirty="0">
                <a:latin typeface="Garamond" panose="02020404030301010803" pitchFamily="18" charset="0"/>
                <a:ea typeface="NimbusRomNo9L-Regu"/>
                <a:cs typeface="Times New Roman" panose="02020603050405020304" pitchFamily="18" charset="0"/>
              </a:rPr>
              <a:t> refers to the occurrence of at least two solar flares within the same active region within 24 hours of one another. We term any flare that occurs in an AR, R, less than 24 hours later than another flare that also occurred in region R a </a:t>
            </a:r>
            <a:r>
              <a:rPr lang="en-US" sz="2400" i="1" dirty="0">
                <a:latin typeface="Garamond" panose="02020404030301010803" pitchFamily="18" charset="0"/>
                <a:ea typeface="NimbusRomNo9L-Regu"/>
                <a:cs typeface="Times New Roman" panose="02020603050405020304" pitchFamily="18" charset="0"/>
              </a:rPr>
              <a:t>coincident</a:t>
            </a:r>
            <a:r>
              <a:rPr lang="en-US" sz="2400" dirty="0">
                <a:latin typeface="Garamond" panose="02020404030301010803" pitchFamily="18" charset="0"/>
                <a:ea typeface="NimbusRomNo9L-Regu"/>
                <a:cs typeface="Times New Roman" panose="02020603050405020304" pitchFamily="18" charset="0"/>
              </a:rPr>
              <a:t> flare; we term any other flare a </a:t>
            </a:r>
            <a:r>
              <a:rPr lang="en-US" sz="2400" i="1" dirty="0">
                <a:latin typeface="Garamond" panose="02020404030301010803" pitchFamily="18" charset="0"/>
                <a:ea typeface="NimbusRomNo9L-Regu"/>
                <a:cs typeface="Times New Roman" panose="02020603050405020304" pitchFamily="18" charset="0"/>
              </a:rPr>
              <a:t>non-coincident</a:t>
            </a:r>
            <a:r>
              <a:rPr lang="en-US" sz="2400" dirty="0">
                <a:latin typeface="Garamond" panose="02020404030301010803" pitchFamily="18" charset="0"/>
                <a:ea typeface="NimbusRomNo9L-Regu"/>
                <a:cs typeface="Times New Roman" panose="02020603050405020304" pitchFamily="18" charset="0"/>
              </a:rPr>
              <a:t> flare.</a:t>
            </a:r>
          </a:p>
          <a:p>
            <a:pPr algn="just">
              <a:lnSpc>
                <a:spcPct val="107000"/>
              </a:lnSpc>
            </a:pPr>
            <a:r>
              <a:rPr lang="en-US" sz="2400" dirty="0">
                <a:latin typeface="Garamond" panose="02020404030301010803" pitchFamily="18" charset="0"/>
                <a:ea typeface="NimbusRomNo9L-Regu"/>
                <a:cs typeface="Times New Roman" panose="02020603050405020304" pitchFamily="18" charset="0"/>
              </a:rPr>
              <a:t>    Observations of SHARP parameter differences for coincident versus non-coincident B, C, M, and X class flares for these years are reported in this work, especially via consideration of time series values for the 24 hours prior to flare onset. Onset times were determined from a catalog of B, C, M, and X class solar flares </a:t>
            </a:r>
            <a:r>
              <a:rPr lang="en-US" sz="2400" dirty="0" smtClean="0">
                <a:latin typeface="Garamond" panose="02020404030301010803" pitchFamily="18" charset="0"/>
                <a:ea typeface="NimbusRomNo9L-Regu"/>
                <a:cs typeface="Times New Roman" panose="02020603050405020304" pitchFamily="18" charset="0"/>
              </a:rPr>
              <a:t>for the time period, </a:t>
            </a:r>
            <a:r>
              <a:rPr lang="en-US" sz="2400" dirty="0">
                <a:latin typeface="Garamond" panose="02020404030301010803" pitchFamily="18" charset="0"/>
                <a:ea typeface="NimbusRomNo9L-Regu"/>
                <a:cs typeface="Times New Roman" panose="02020603050405020304" pitchFamily="18" charset="0"/>
              </a:rPr>
              <a:t>which included their start time and a label of their X-ray class. Several SHARP parameters exhibit notable differences; in particular, the M/X class parameter values for coincident flares often diverge from the ones for non-coincident flares.</a:t>
            </a:r>
          </a:p>
          <a:p>
            <a:pPr algn="just">
              <a:lnSpc>
                <a:spcPct val="107000"/>
              </a:lnSpc>
            </a:pPr>
            <a:r>
              <a:rPr lang="en-US" sz="2400" dirty="0">
                <a:latin typeface="Garamond" panose="02020404030301010803" pitchFamily="18" charset="0"/>
                <a:ea typeface="NimbusRomNo9L-Regu"/>
                <a:cs typeface="Times New Roman" panose="02020603050405020304" pitchFamily="18" charset="0"/>
              </a:rPr>
              <a:t>    The effect of these differences on one flare prediction mode (i.e., prediction of an M/X flare based on 24-hour time series values for key SHARP parameters) is also considered here using thresholding-based predictors. Prediction success metrics are key reports.</a:t>
            </a:r>
          </a:p>
          <a:p>
            <a:pPr algn="just">
              <a:lnSpc>
                <a:spcPct val="107000"/>
              </a:lnSpc>
            </a:pPr>
            <a:r>
              <a:rPr lang="en-US" sz="2400" dirty="0">
                <a:latin typeface="Garamond" panose="02020404030301010803" pitchFamily="18" charset="0"/>
                <a:ea typeface="NimbusRomNo9L-Regu"/>
                <a:cs typeface="Times New Roman" panose="02020603050405020304" pitchFamily="18" charset="0"/>
              </a:rPr>
              <a:t>    A key finding is that methods for prediction of M/X class </a:t>
            </a:r>
            <a:r>
              <a:rPr lang="en-US" sz="2400" i="1" dirty="0">
                <a:latin typeface="Garamond" panose="02020404030301010803" pitchFamily="18" charset="0"/>
                <a:ea typeface="NimbusRomNo9L-Regu"/>
                <a:cs typeface="Times New Roman" panose="02020603050405020304" pitchFamily="18" charset="0"/>
              </a:rPr>
              <a:t>coincident</a:t>
            </a:r>
            <a:r>
              <a:rPr lang="en-US" sz="2400" dirty="0">
                <a:latin typeface="Garamond" panose="02020404030301010803" pitchFamily="18" charset="0"/>
                <a:ea typeface="NimbusRomNo9L-Regu"/>
                <a:cs typeface="Times New Roman" panose="02020603050405020304" pitchFamily="18" charset="0"/>
              </a:rPr>
              <a:t> flares are likely to be divergent from ones for prediction of M/X class </a:t>
            </a:r>
            <a:r>
              <a:rPr lang="en-US" sz="2400" i="1" dirty="0">
                <a:latin typeface="Garamond" panose="02020404030301010803" pitchFamily="18" charset="0"/>
                <a:ea typeface="NimbusRomNo9L-Regu"/>
                <a:cs typeface="Times New Roman" panose="02020603050405020304" pitchFamily="18" charset="0"/>
              </a:rPr>
              <a:t>non-coincident</a:t>
            </a:r>
            <a:r>
              <a:rPr lang="en-US" sz="2400" dirty="0">
                <a:latin typeface="Garamond" panose="02020404030301010803" pitchFamily="18" charset="0"/>
                <a:ea typeface="NimbusRomNo9L-Regu"/>
                <a:cs typeface="Times New Roman" panose="02020603050405020304" pitchFamily="18" charset="0"/>
              </a:rPr>
              <a:t> flares.</a:t>
            </a:r>
            <a:endParaRPr lang="en-US" sz="24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E1D25B3B-EF50-A5AD-0806-4527FF26D5D2}"/>
              </a:ext>
            </a:extLst>
          </p:cNvPr>
          <p:cNvSpPr txBox="1"/>
          <p:nvPr/>
        </p:nvSpPr>
        <p:spPr>
          <a:xfrm>
            <a:off x="890587" y="8293491"/>
            <a:ext cx="12730162"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Abstract</a:t>
            </a:r>
          </a:p>
        </p:txBody>
      </p:sp>
      <p:sp>
        <p:nvSpPr>
          <p:cNvPr id="37" name="TextBox 36">
            <a:extLst>
              <a:ext uri="{FF2B5EF4-FFF2-40B4-BE49-F238E27FC236}">
                <a16:creationId xmlns:a16="http://schemas.microsoft.com/office/drawing/2014/main" id="{E5E42B14-130D-1DD4-0BC5-F177DA96ACD0}"/>
              </a:ext>
            </a:extLst>
          </p:cNvPr>
          <p:cNvSpPr txBox="1">
            <a:spLocks/>
          </p:cNvSpPr>
          <p:nvPr/>
        </p:nvSpPr>
        <p:spPr>
          <a:xfrm>
            <a:off x="886212" y="16396840"/>
            <a:ext cx="12730162" cy="5856780"/>
          </a:xfrm>
          <a:prstGeom prst="rect">
            <a:avLst/>
          </a:prstGeom>
          <a:solidFill>
            <a:schemeClr val="accent1">
              <a:lumMod val="20000"/>
              <a:lumOff val="80000"/>
            </a:schemeClr>
          </a:solidFill>
          <a:ln w="76200">
            <a:solidFill>
              <a:schemeClr val="tx1"/>
            </a:solidFill>
          </a:ln>
        </p:spPr>
        <p:txBody>
          <a:bodyPr wrap="square" numCol="1">
            <a:noAutofit/>
          </a:bodyPr>
          <a:lstStyle/>
          <a:p>
            <a:pPr algn="just">
              <a:lnSpc>
                <a:spcPct val="107000"/>
              </a:lnSpc>
            </a:pPr>
            <a:endParaRPr lang="en-US" sz="24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AB103A42-AFB0-5573-7810-9BD11373AC3C}"/>
              </a:ext>
            </a:extLst>
          </p:cNvPr>
          <p:cNvSpPr txBox="1"/>
          <p:nvPr/>
        </p:nvSpPr>
        <p:spPr>
          <a:xfrm>
            <a:off x="890585" y="15804018"/>
            <a:ext cx="12730165"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Methodology</a:t>
            </a:r>
          </a:p>
        </p:txBody>
      </p:sp>
      <p:sp>
        <p:nvSpPr>
          <p:cNvPr id="40" name="TextBox 39">
            <a:extLst>
              <a:ext uri="{FF2B5EF4-FFF2-40B4-BE49-F238E27FC236}">
                <a16:creationId xmlns:a16="http://schemas.microsoft.com/office/drawing/2014/main" id="{E43C02E9-F608-9F3B-4FFB-B9356FAD5B2D}"/>
              </a:ext>
            </a:extLst>
          </p:cNvPr>
          <p:cNvSpPr txBox="1"/>
          <p:nvPr/>
        </p:nvSpPr>
        <p:spPr>
          <a:xfrm>
            <a:off x="31176415" y="8932497"/>
            <a:ext cx="8141199" cy="13130725"/>
          </a:xfrm>
          <a:prstGeom prst="rect">
            <a:avLst/>
          </a:prstGeom>
          <a:solidFill>
            <a:schemeClr val="accent1">
              <a:lumMod val="20000"/>
              <a:lumOff val="80000"/>
            </a:schemeClr>
          </a:solidFill>
          <a:ln w="76200">
            <a:solidFill>
              <a:schemeClr val="tx1"/>
            </a:solidFill>
          </a:ln>
        </p:spPr>
        <p:txBody>
          <a:bodyPr wrap="square">
            <a:noAutofit/>
          </a:bodyPr>
          <a:lstStyle/>
          <a:p>
            <a:pPr algn="just">
              <a:lnSpc>
                <a:spcPct val="107000"/>
              </a:lnSpc>
            </a:pPr>
            <a:endParaRPr lang="en-US" sz="22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D4912955-CB28-2515-02DC-F8CA3014E999}"/>
              </a:ext>
            </a:extLst>
          </p:cNvPr>
          <p:cNvSpPr txBox="1"/>
          <p:nvPr/>
        </p:nvSpPr>
        <p:spPr>
          <a:xfrm>
            <a:off x="31176416" y="8318469"/>
            <a:ext cx="8141198" cy="1002134"/>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SHARP Parameter Visualization </a:t>
            </a:r>
            <a:br>
              <a:rPr lang="en-US" sz="3300" b="1" dirty="0">
                <a:solidFill>
                  <a:schemeClr val="bg2"/>
                </a:solidFill>
                <a:latin typeface="Helvetica" panose="020B0604020202020204" pitchFamily="34" charset="0"/>
                <a:ea typeface="NimbusRomNo9L-Regu"/>
                <a:cs typeface="Helvetica" panose="020B0604020202020204" pitchFamily="34" charset="0"/>
              </a:rPr>
            </a:br>
            <a:r>
              <a:rPr lang="en-US" sz="2400" b="1" dirty="0">
                <a:solidFill>
                  <a:schemeClr val="bg2"/>
                </a:solidFill>
                <a:latin typeface="Helvetica" panose="020B0604020202020204" pitchFamily="34" charset="0"/>
                <a:ea typeface="NimbusRomNo9L-Regu"/>
                <a:cs typeface="Helvetica" panose="020B0604020202020204" pitchFamily="34" charset="0"/>
              </a:rPr>
              <a:t>(Parallel Coordinates)</a:t>
            </a:r>
          </a:p>
        </p:txBody>
      </p:sp>
      <p:sp>
        <p:nvSpPr>
          <p:cNvPr id="44" name="TextBox 43">
            <a:extLst>
              <a:ext uri="{FF2B5EF4-FFF2-40B4-BE49-F238E27FC236}">
                <a16:creationId xmlns:a16="http://schemas.microsoft.com/office/drawing/2014/main" id="{D9579E13-CDDB-AA5F-5B0E-57FAA3A503CE}"/>
              </a:ext>
            </a:extLst>
          </p:cNvPr>
          <p:cNvSpPr txBox="1"/>
          <p:nvPr/>
        </p:nvSpPr>
        <p:spPr>
          <a:xfrm>
            <a:off x="13762184" y="8888804"/>
            <a:ext cx="8558429" cy="13174419"/>
          </a:xfrm>
          <a:prstGeom prst="rect">
            <a:avLst/>
          </a:prstGeom>
          <a:solidFill>
            <a:schemeClr val="accent1">
              <a:lumMod val="20000"/>
              <a:lumOff val="80000"/>
            </a:schemeClr>
          </a:solidFill>
          <a:ln w="76200">
            <a:solidFill>
              <a:schemeClr val="tx1"/>
            </a:solidFill>
          </a:ln>
        </p:spPr>
        <p:txBody>
          <a:bodyPr wrap="square">
            <a:noAutofit/>
          </a:bodyPr>
          <a:lstStyle/>
          <a:p>
            <a:pPr algn="just">
              <a:lnSpc>
                <a:spcPct val="107000"/>
              </a:lnSpc>
            </a:pPr>
            <a:endParaRPr lang="en-US" sz="22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58256A66-85BA-F18A-1DE4-78E89ACDA284}"/>
              </a:ext>
            </a:extLst>
          </p:cNvPr>
          <p:cNvSpPr txBox="1"/>
          <p:nvPr/>
        </p:nvSpPr>
        <p:spPr>
          <a:xfrm>
            <a:off x="13762182" y="8293361"/>
            <a:ext cx="8558431" cy="1002134"/>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Mean-based Classification</a:t>
            </a:r>
          </a:p>
          <a:p>
            <a:pPr algn="ctr">
              <a:lnSpc>
                <a:spcPct val="107000"/>
              </a:lnSpc>
            </a:pPr>
            <a:r>
              <a:rPr lang="en-US" sz="2400" b="1" dirty="0">
                <a:solidFill>
                  <a:schemeClr val="bg2"/>
                </a:solidFill>
                <a:latin typeface="Helvetica" panose="020B0604020202020204" pitchFamily="34" charset="0"/>
                <a:ea typeface="NimbusRomNo9L-Regu"/>
                <a:cs typeface="Helvetica" panose="020B0604020202020204" pitchFamily="34" charset="0"/>
              </a:rPr>
              <a:t>(BC vs. MX, 2013-2014)</a:t>
            </a:r>
          </a:p>
        </p:txBody>
      </p:sp>
      <p:sp>
        <p:nvSpPr>
          <p:cNvPr id="50" name="TextBox 49">
            <a:extLst>
              <a:ext uri="{FF2B5EF4-FFF2-40B4-BE49-F238E27FC236}">
                <a16:creationId xmlns:a16="http://schemas.microsoft.com/office/drawing/2014/main" id="{BD868F1E-B3C5-34B4-BC90-8B44EC760326}"/>
              </a:ext>
            </a:extLst>
          </p:cNvPr>
          <p:cNvSpPr txBox="1"/>
          <p:nvPr/>
        </p:nvSpPr>
        <p:spPr>
          <a:xfrm>
            <a:off x="26774537" y="27001831"/>
            <a:ext cx="12585417" cy="2311496"/>
          </a:xfrm>
          <a:prstGeom prst="rect">
            <a:avLst/>
          </a:prstGeom>
          <a:solidFill>
            <a:schemeClr val="accent1">
              <a:lumMod val="20000"/>
              <a:lumOff val="80000"/>
            </a:schemeClr>
          </a:solidFill>
          <a:ln w="76200">
            <a:solidFill>
              <a:schemeClr val="tx1"/>
            </a:solidFill>
          </a:ln>
        </p:spPr>
        <p:txBody>
          <a:bodyPr wrap="square">
            <a:noAutofit/>
          </a:bodyPr>
          <a:lstStyle/>
          <a:p>
            <a:pPr marL="457197" indent="-457197" algn="just">
              <a:lnSpc>
                <a:spcPct val="107000"/>
              </a:lnSpc>
              <a:buFont typeface="+mj-lt"/>
              <a:buAutoNum type="arabicPeriod"/>
            </a:pPr>
            <a:r>
              <a:rPr lang="en-US" sz="2400" dirty="0">
                <a:latin typeface="Garamond" panose="02020404030301010803" pitchFamily="18" charset="0"/>
                <a:ea typeface="Calibri" panose="020F0502020204030204" pitchFamily="34" charset="0"/>
                <a:cs typeface="Times New Roman" panose="02020603050405020304" pitchFamily="18" charset="0"/>
              </a:rPr>
              <a:t>NASA's Scientific Visualization </a:t>
            </a:r>
            <a:r>
              <a:rPr lang="en-US" sz="2400" dirty="0" smtClean="0">
                <a:latin typeface="Garamond" panose="02020404030301010803" pitchFamily="18" charset="0"/>
                <a:ea typeface="Calibri" panose="020F0502020204030204" pitchFamily="34" charset="0"/>
                <a:cs typeface="Times New Roman" panose="02020603050405020304" pitchFamily="18" charset="0"/>
              </a:rPr>
              <a:t>Studio, Feb. 11, 2014, https</a:t>
            </a:r>
            <a:r>
              <a:rPr lang="en-US" sz="2400" dirty="0">
                <a:latin typeface="Garamond" panose="02020404030301010803" pitchFamily="18" charset="0"/>
                <a:ea typeface="Calibri" panose="020F0502020204030204" pitchFamily="34" charset="0"/>
                <a:cs typeface="Times New Roman" panose="02020603050405020304" pitchFamily="18" charset="0"/>
              </a:rPr>
              <a:t>://</a:t>
            </a:r>
            <a:r>
              <a:rPr lang="en-US" sz="2400" dirty="0" smtClean="0">
                <a:latin typeface="Garamond" panose="02020404030301010803" pitchFamily="18" charset="0"/>
                <a:ea typeface="Calibri" panose="020F0502020204030204" pitchFamily="34" charset="0"/>
                <a:cs typeface="Times New Roman" panose="02020603050405020304" pitchFamily="18" charset="0"/>
              </a:rPr>
              <a:t>svs.gsfc.nasa.gov/4065.</a:t>
            </a:r>
            <a:endParaRPr lang="en-US" sz="2400" dirty="0">
              <a:latin typeface="Garamond" panose="02020404030301010803" pitchFamily="18" charset="0"/>
              <a:ea typeface="Calibri" panose="020F0502020204030204" pitchFamily="34" charset="0"/>
              <a:cs typeface="Times New Roman" panose="02020603050405020304" pitchFamily="18" charset="0"/>
            </a:endParaRPr>
          </a:p>
          <a:p>
            <a:pPr marL="457197" indent="-457197" algn="just">
              <a:lnSpc>
                <a:spcPct val="107000"/>
              </a:lnSpc>
              <a:buFont typeface="+mj-lt"/>
              <a:buAutoNum type="arabicPeriod"/>
            </a:pPr>
            <a:r>
              <a:rPr lang="en-US" sz="2400" dirty="0" smtClean="0">
                <a:latin typeface="Garamond" panose="02020404030301010803" pitchFamily="18" charset="0"/>
                <a:ea typeface="Calibri" panose="020F0502020204030204" pitchFamily="34" charset="0"/>
                <a:cs typeface="Times New Roman" panose="02020603050405020304" pitchFamily="18" charset="0"/>
              </a:rPr>
              <a:t>NASA/SDO, Nov. 19, 2013, https</a:t>
            </a:r>
            <a:r>
              <a:rPr lang="en-US" sz="2400" dirty="0">
                <a:latin typeface="Garamond" panose="02020404030301010803" pitchFamily="18" charset="0"/>
                <a:ea typeface="Calibri" panose="020F0502020204030204" pitchFamily="34" charset="0"/>
                <a:cs typeface="Times New Roman" panose="02020603050405020304" pitchFamily="18" charset="0"/>
              </a:rPr>
              <a:t>://www.nasa.gov/content/goddard/x-class-solar-flare-nov-19</a:t>
            </a:r>
            <a:r>
              <a:rPr lang="en-US" sz="2400" dirty="0" smtClean="0">
                <a:latin typeface="Garamond" panose="02020404030301010803" pitchFamily="18" charset="0"/>
                <a:ea typeface="Calibri" panose="020F0502020204030204" pitchFamily="34" charset="0"/>
                <a:cs typeface="Times New Roman" panose="02020603050405020304" pitchFamily="18" charset="0"/>
              </a:rPr>
              <a:t>/.</a:t>
            </a:r>
            <a:endParaRPr lang="en-US" sz="2400" dirty="0">
              <a:latin typeface="Garamond" panose="02020404030301010803" pitchFamily="18" charset="0"/>
              <a:ea typeface="Calibri" panose="020F0502020204030204" pitchFamily="34" charset="0"/>
              <a:cs typeface="Times New Roman" panose="02020603050405020304" pitchFamily="18" charset="0"/>
            </a:endParaRPr>
          </a:p>
          <a:p>
            <a:pPr marL="457197" indent="-457197" algn="just">
              <a:lnSpc>
                <a:spcPct val="107000"/>
              </a:lnSpc>
              <a:buFont typeface="+mj-lt"/>
              <a:buAutoNum type="arabicPeriod"/>
            </a:pPr>
            <a:r>
              <a:rPr lang="en-US" sz="2400" dirty="0" smtClean="0">
                <a:latin typeface="Garamond" panose="02020404030301010803" pitchFamily="18" charset="0"/>
                <a:ea typeface="Calibri" panose="020F0502020204030204" pitchFamily="34" charset="0"/>
                <a:cs typeface="Times New Roman" panose="02020603050405020304" pitchFamily="18" charset="0"/>
              </a:rPr>
              <a:t>S. Sinha, et </a:t>
            </a:r>
            <a:r>
              <a:rPr lang="en-US" sz="2400" dirty="0">
                <a:latin typeface="Garamond" panose="02020404030301010803" pitchFamily="18" charset="0"/>
                <a:ea typeface="Calibri" panose="020F0502020204030204" pitchFamily="34" charset="0"/>
                <a:cs typeface="Times New Roman" panose="02020603050405020304" pitchFamily="18" charset="0"/>
              </a:rPr>
              <a:t>al.</a:t>
            </a:r>
            <a:r>
              <a:rPr lang="el-GR" sz="2400" dirty="0">
                <a:latin typeface="Garamond" panose="02020404030301010803" pitchFamily="18" charset="0"/>
                <a:ea typeface="Calibri" panose="020F0502020204030204" pitchFamily="34" charset="0"/>
                <a:cs typeface="Times New Roman" panose="02020603050405020304" pitchFamily="18" charset="0"/>
              </a:rPr>
              <a:t> </a:t>
            </a:r>
            <a:r>
              <a:rPr lang="en-US" sz="2400" dirty="0" smtClean="0">
                <a:latin typeface="Garamond" panose="02020404030301010803" pitchFamily="18" charset="0"/>
                <a:ea typeface="Calibri" panose="020F0502020204030204" pitchFamily="34" charset="0"/>
                <a:cs typeface="Times New Roman" panose="02020603050405020304" pitchFamily="18" charset="0"/>
              </a:rPr>
              <a:t>“A </a:t>
            </a:r>
            <a:r>
              <a:rPr lang="en-US" sz="2400" dirty="0">
                <a:latin typeface="Garamond" panose="02020404030301010803" pitchFamily="18" charset="0"/>
                <a:ea typeface="Calibri" panose="020F0502020204030204" pitchFamily="34" charset="0"/>
                <a:cs typeface="Times New Roman" panose="02020603050405020304" pitchFamily="18" charset="0"/>
              </a:rPr>
              <a:t>Comparative Analysis of Machine-learning Models for Solar Flare Forecasting: Identifying High-performing Active Region Flare </a:t>
            </a:r>
            <a:r>
              <a:rPr lang="en-US" sz="2400" dirty="0" smtClean="0">
                <a:latin typeface="Garamond" panose="02020404030301010803" pitchFamily="18" charset="0"/>
                <a:ea typeface="Calibri" panose="020F0502020204030204" pitchFamily="34" charset="0"/>
                <a:cs typeface="Times New Roman" panose="02020603050405020304" pitchFamily="18" charset="0"/>
              </a:rPr>
              <a:t>Indicators,” </a:t>
            </a:r>
            <a:r>
              <a:rPr lang="en-US" sz="2400" i="1" dirty="0" smtClean="0">
                <a:latin typeface="Garamond" panose="02020404030301010803" pitchFamily="18" charset="0"/>
                <a:ea typeface="Calibri" panose="020F0502020204030204" pitchFamily="34" charset="0"/>
                <a:cs typeface="Times New Roman" panose="02020603050405020304" pitchFamily="18" charset="0"/>
              </a:rPr>
              <a:t>Ap. J. </a:t>
            </a:r>
            <a:r>
              <a:rPr lang="en-US" sz="2400" dirty="0" smtClean="0">
                <a:latin typeface="Garamond" panose="02020404030301010803" pitchFamily="18" charset="0"/>
                <a:ea typeface="Calibri" panose="020F0502020204030204" pitchFamily="34" charset="0"/>
                <a:cs typeface="Times New Roman" panose="02020603050405020304" pitchFamily="18" charset="0"/>
              </a:rPr>
              <a:t>935:45 </a:t>
            </a:r>
            <a:r>
              <a:rPr lang="en-US" sz="2400" dirty="0">
                <a:latin typeface="Garamond" panose="02020404030301010803" pitchFamily="18" charset="0"/>
                <a:ea typeface="Calibri" panose="020F0502020204030204" pitchFamily="34" charset="0"/>
                <a:cs typeface="Times New Roman" panose="02020603050405020304" pitchFamily="18" charset="0"/>
              </a:rPr>
              <a:t>(2022)</a:t>
            </a:r>
          </a:p>
        </p:txBody>
      </p:sp>
      <p:sp>
        <p:nvSpPr>
          <p:cNvPr id="51" name="TextBox 50">
            <a:extLst>
              <a:ext uri="{FF2B5EF4-FFF2-40B4-BE49-F238E27FC236}">
                <a16:creationId xmlns:a16="http://schemas.microsoft.com/office/drawing/2014/main" id="{66B837B8-40DF-6D10-2757-FAFAC0048419}"/>
              </a:ext>
            </a:extLst>
          </p:cNvPr>
          <p:cNvSpPr txBox="1"/>
          <p:nvPr/>
        </p:nvSpPr>
        <p:spPr>
          <a:xfrm>
            <a:off x="26788798" y="26405577"/>
            <a:ext cx="12571156"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References</a:t>
            </a:r>
          </a:p>
        </p:txBody>
      </p:sp>
      <p:pic>
        <p:nvPicPr>
          <p:cNvPr id="52" name="Picture 51">
            <a:extLst>
              <a:ext uri="{FF2B5EF4-FFF2-40B4-BE49-F238E27FC236}">
                <a16:creationId xmlns:a16="http://schemas.microsoft.com/office/drawing/2014/main" id="{07FBEC74-D727-5D63-1612-186F042C6B16}"/>
              </a:ext>
            </a:extLst>
          </p:cNvPr>
          <p:cNvPicPr>
            <a:picLocks noChangeAspect="1"/>
          </p:cNvPicPr>
          <p:nvPr/>
        </p:nvPicPr>
        <p:blipFill>
          <a:blip r:embed="rId3"/>
          <a:stretch>
            <a:fillRect/>
          </a:stretch>
        </p:blipFill>
        <p:spPr>
          <a:xfrm>
            <a:off x="890585" y="885538"/>
            <a:ext cx="3664850" cy="2350453"/>
          </a:xfrm>
          <a:prstGeom prst="rect">
            <a:avLst/>
          </a:prstGeom>
        </p:spPr>
      </p:pic>
      <p:sp>
        <p:nvSpPr>
          <p:cNvPr id="1074" name="TextBox 1073">
            <a:extLst>
              <a:ext uri="{FF2B5EF4-FFF2-40B4-BE49-F238E27FC236}">
                <a16:creationId xmlns:a16="http://schemas.microsoft.com/office/drawing/2014/main" id="{6E8994EA-4C95-88A5-FED8-DEB943F71DA2}"/>
              </a:ext>
            </a:extLst>
          </p:cNvPr>
          <p:cNvSpPr txBox="1"/>
          <p:nvPr/>
        </p:nvSpPr>
        <p:spPr>
          <a:xfrm>
            <a:off x="897069" y="22925604"/>
            <a:ext cx="12685589" cy="6385996"/>
          </a:xfrm>
          <a:prstGeom prst="rect">
            <a:avLst/>
          </a:prstGeom>
          <a:solidFill>
            <a:schemeClr val="accent1">
              <a:lumMod val="20000"/>
              <a:lumOff val="80000"/>
            </a:schemeClr>
          </a:solidFill>
          <a:ln w="76200">
            <a:solidFill>
              <a:schemeClr val="tx1"/>
            </a:solidFill>
          </a:ln>
        </p:spPr>
        <p:txBody>
          <a:bodyPr wrap="square">
            <a:noAutofit/>
          </a:bodyPr>
          <a:lstStyle/>
          <a:p>
            <a:pPr algn="just">
              <a:lnSpc>
                <a:spcPct val="107000"/>
              </a:lnSpc>
            </a:pPr>
            <a:endParaRPr lang="en-US" sz="22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1075" name="TextBox 1074">
            <a:extLst>
              <a:ext uri="{FF2B5EF4-FFF2-40B4-BE49-F238E27FC236}">
                <a16:creationId xmlns:a16="http://schemas.microsoft.com/office/drawing/2014/main" id="{BF682542-D5F0-66B6-B1E7-A695962281FE}"/>
              </a:ext>
            </a:extLst>
          </p:cNvPr>
          <p:cNvSpPr txBox="1"/>
          <p:nvPr/>
        </p:nvSpPr>
        <p:spPr>
          <a:xfrm>
            <a:off x="897069" y="22358322"/>
            <a:ext cx="12685589"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BCMX Flare Census, 2012-2016</a:t>
            </a:r>
          </a:p>
        </p:txBody>
      </p:sp>
      <p:graphicFrame>
        <p:nvGraphicFramePr>
          <p:cNvPr id="1087" name="Table 1087">
            <a:extLst>
              <a:ext uri="{FF2B5EF4-FFF2-40B4-BE49-F238E27FC236}">
                <a16:creationId xmlns:a16="http://schemas.microsoft.com/office/drawing/2014/main" id="{E4453C78-CBB2-49E1-6F37-6A0ABBE81F42}"/>
              </a:ext>
            </a:extLst>
          </p:cNvPr>
          <p:cNvGraphicFramePr>
            <a:graphicFrameLocks noGrp="1"/>
          </p:cNvGraphicFramePr>
          <p:nvPr>
            <p:extLst>
              <p:ext uri="{D42A27DB-BD31-4B8C-83A1-F6EECF244321}">
                <p14:modId xmlns:p14="http://schemas.microsoft.com/office/powerpoint/2010/main" val="1521607780"/>
              </p:ext>
            </p:extLst>
          </p:nvPr>
        </p:nvGraphicFramePr>
        <p:xfrm>
          <a:off x="13891995" y="9430006"/>
          <a:ext cx="8203861" cy="2559851"/>
        </p:xfrm>
        <a:graphic>
          <a:graphicData uri="http://schemas.openxmlformats.org/drawingml/2006/table">
            <a:tbl>
              <a:tblPr firstRow="1" bandRow="1">
                <a:tableStyleId>{5C22544A-7EE6-4342-B048-85BDC9FD1C3A}</a:tableStyleId>
              </a:tblPr>
              <a:tblGrid>
                <a:gridCol w="2367538">
                  <a:extLst>
                    <a:ext uri="{9D8B030D-6E8A-4147-A177-3AD203B41FA5}">
                      <a16:colId xmlns:a16="http://schemas.microsoft.com/office/drawing/2014/main" val="3655784545"/>
                    </a:ext>
                  </a:extLst>
                </a:gridCol>
                <a:gridCol w="1261551">
                  <a:extLst>
                    <a:ext uri="{9D8B030D-6E8A-4147-A177-3AD203B41FA5}">
                      <a16:colId xmlns:a16="http://schemas.microsoft.com/office/drawing/2014/main" val="1793604408"/>
                    </a:ext>
                  </a:extLst>
                </a:gridCol>
                <a:gridCol w="1179871">
                  <a:extLst>
                    <a:ext uri="{9D8B030D-6E8A-4147-A177-3AD203B41FA5}">
                      <a16:colId xmlns:a16="http://schemas.microsoft.com/office/drawing/2014/main" val="3450663150"/>
                    </a:ext>
                  </a:extLst>
                </a:gridCol>
                <a:gridCol w="1297858">
                  <a:extLst>
                    <a:ext uri="{9D8B030D-6E8A-4147-A177-3AD203B41FA5}">
                      <a16:colId xmlns:a16="http://schemas.microsoft.com/office/drawing/2014/main" val="1546985662"/>
                    </a:ext>
                  </a:extLst>
                </a:gridCol>
                <a:gridCol w="1209368">
                  <a:extLst>
                    <a:ext uri="{9D8B030D-6E8A-4147-A177-3AD203B41FA5}">
                      <a16:colId xmlns:a16="http://schemas.microsoft.com/office/drawing/2014/main" val="761977348"/>
                    </a:ext>
                  </a:extLst>
                </a:gridCol>
                <a:gridCol w="887675">
                  <a:extLst>
                    <a:ext uri="{9D8B030D-6E8A-4147-A177-3AD203B41FA5}">
                      <a16:colId xmlns:a16="http://schemas.microsoft.com/office/drawing/2014/main" val="1943656892"/>
                    </a:ext>
                  </a:extLst>
                </a:gridCol>
              </a:tblGrid>
              <a:tr h="820971">
                <a:tc>
                  <a:txBody>
                    <a:bodyPr/>
                    <a:lstStyle/>
                    <a:p>
                      <a:r>
                        <a:rPr lang="en-US" sz="2400" dirty="0">
                          <a:latin typeface="Garamond" panose="02020404030301010803" pitchFamily="18" charset="0"/>
                        </a:rPr>
                        <a:t>Coincidence</a:t>
                      </a:r>
                    </a:p>
                  </a:txBody>
                  <a:tcPr>
                    <a:solidFill>
                      <a:srgbClr val="0077C8"/>
                    </a:solidFill>
                  </a:tcPr>
                </a:tc>
                <a:tc>
                  <a:txBody>
                    <a:bodyPr/>
                    <a:lstStyle/>
                    <a:p>
                      <a:r>
                        <a:rPr lang="en-US" sz="2400" dirty="0">
                          <a:latin typeface="Garamond" panose="02020404030301010803" pitchFamily="18" charset="0"/>
                        </a:rPr>
                        <a:t>B-Class</a:t>
                      </a:r>
                    </a:p>
                  </a:txBody>
                  <a:tcPr>
                    <a:solidFill>
                      <a:srgbClr val="0077C8"/>
                    </a:solidFill>
                  </a:tcPr>
                </a:tc>
                <a:tc>
                  <a:txBody>
                    <a:bodyPr/>
                    <a:lstStyle/>
                    <a:p>
                      <a:r>
                        <a:rPr lang="en-US" sz="2400" dirty="0">
                          <a:latin typeface="Garamond" panose="02020404030301010803" pitchFamily="18" charset="0"/>
                        </a:rPr>
                        <a:t>C-Class</a:t>
                      </a:r>
                    </a:p>
                  </a:txBody>
                  <a:tcPr>
                    <a:solidFill>
                      <a:srgbClr val="0077C8"/>
                    </a:solidFill>
                  </a:tcPr>
                </a:tc>
                <a:tc>
                  <a:txBody>
                    <a:bodyPr/>
                    <a:lstStyle/>
                    <a:p>
                      <a:r>
                        <a:rPr lang="en-US" sz="2400" dirty="0">
                          <a:latin typeface="Garamond" panose="02020404030301010803" pitchFamily="18" charset="0"/>
                        </a:rPr>
                        <a:t>M-Class</a:t>
                      </a:r>
                    </a:p>
                  </a:txBody>
                  <a:tcPr>
                    <a:solidFill>
                      <a:srgbClr val="0077C8"/>
                    </a:solidFill>
                  </a:tcPr>
                </a:tc>
                <a:tc>
                  <a:txBody>
                    <a:bodyPr/>
                    <a:lstStyle/>
                    <a:p>
                      <a:r>
                        <a:rPr lang="en-US" sz="2400" dirty="0">
                          <a:latin typeface="Garamond" panose="02020404030301010803" pitchFamily="18" charset="0"/>
                        </a:rPr>
                        <a:t>X-Class</a:t>
                      </a:r>
                    </a:p>
                  </a:txBody>
                  <a:tcPr>
                    <a:solidFill>
                      <a:srgbClr val="0077C8"/>
                    </a:solidFill>
                  </a:tcPr>
                </a:tc>
                <a:tc>
                  <a:txBody>
                    <a:bodyPr/>
                    <a:lstStyle/>
                    <a:p>
                      <a:r>
                        <a:rPr lang="en-US" sz="2400" dirty="0">
                          <a:latin typeface="Garamond" panose="02020404030301010803" pitchFamily="18" charset="0"/>
                        </a:rPr>
                        <a:t>Total</a:t>
                      </a:r>
                    </a:p>
                  </a:txBody>
                  <a:tcPr>
                    <a:solidFill>
                      <a:srgbClr val="0077C8"/>
                    </a:solidFill>
                  </a:tcPr>
                </a:tc>
                <a:extLst>
                  <a:ext uri="{0D108BD9-81ED-4DB2-BD59-A6C34878D82A}">
                    <a16:rowId xmlns:a16="http://schemas.microsoft.com/office/drawing/2014/main" val="395546701"/>
                  </a:ext>
                </a:extLst>
              </a:tr>
              <a:tr h="455825">
                <a:tc>
                  <a:txBody>
                    <a:bodyPr/>
                    <a:lstStyle/>
                    <a:p>
                      <a:r>
                        <a:rPr lang="en-US" sz="2400" b="1" dirty="0">
                          <a:solidFill>
                            <a:schemeClr val="bg1"/>
                          </a:solidFill>
                          <a:latin typeface="Garamond" panose="02020404030301010803" pitchFamily="18" charset="0"/>
                        </a:rPr>
                        <a:t>All</a:t>
                      </a:r>
                    </a:p>
                  </a:txBody>
                  <a:tcPr>
                    <a:solidFill>
                      <a:srgbClr val="0077C8"/>
                    </a:solidFill>
                  </a:tcPr>
                </a:tc>
                <a:tc>
                  <a:txBody>
                    <a:bodyPr/>
                    <a:lstStyle/>
                    <a:p>
                      <a:pPr algn="ctr"/>
                      <a:r>
                        <a:rPr lang="en-US" sz="2400" dirty="0">
                          <a:latin typeface="Garamond" panose="02020404030301010803" pitchFamily="18" charset="0"/>
                        </a:rPr>
                        <a:t>119</a:t>
                      </a:r>
                    </a:p>
                  </a:txBody>
                  <a:tcPr/>
                </a:tc>
                <a:tc>
                  <a:txBody>
                    <a:bodyPr/>
                    <a:lstStyle/>
                    <a:p>
                      <a:pPr algn="ctr"/>
                      <a:r>
                        <a:rPr lang="en-US" sz="2400" dirty="0">
                          <a:latin typeface="Garamond" panose="02020404030301010803" pitchFamily="18" charset="0"/>
                        </a:rPr>
                        <a:t>127</a:t>
                      </a:r>
                    </a:p>
                  </a:txBody>
                  <a:tcPr/>
                </a:tc>
                <a:tc>
                  <a:txBody>
                    <a:bodyPr/>
                    <a:lstStyle/>
                    <a:p>
                      <a:pPr algn="ctr"/>
                      <a:r>
                        <a:rPr lang="en-US" sz="2400" dirty="0">
                          <a:latin typeface="Garamond" panose="02020404030301010803" pitchFamily="18" charset="0"/>
                        </a:rPr>
                        <a:t>398</a:t>
                      </a:r>
                    </a:p>
                  </a:txBody>
                  <a:tcPr/>
                </a:tc>
                <a:tc>
                  <a:txBody>
                    <a:bodyPr/>
                    <a:lstStyle/>
                    <a:p>
                      <a:pPr algn="ctr"/>
                      <a:r>
                        <a:rPr lang="en-US" sz="2400" dirty="0">
                          <a:latin typeface="Garamond" panose="02020404030301010803" pitchFamily="18" charset="0"/>
                        </a:rPr>
                        <a:t>34</a:t>
                      </a:r>
                    </a:p>
                  </a:txBody>
                  <a:tcPr/>
                </a:tc>
                <a:tc>
                  <a:txBody>
                    <a:bodyPr/>
                    <a:lstStyle/>
                    <a:p>
                      <a:pPr algn="ctr"/>
                      <a:r>
                        <a:rPr lang="en-US" sz="2400" b="0" dirty="0">
                          <a:latin typeface="Garamond" panose="02020404030301010803" pitchFamily="18" charset="0"/>
                        </a:rPr>
                        <a:t>678</a:t>
                      </a:r>
                    </a:p>
                  </a:txBody>
                  <a:tcPr/>
                </a:tc>
                <a:extLst>
                  <a:ext uri="{0D108BD9-81ED-4DB2-BD59-A6C34878D82A}">
                    <a16:rowId xmlns:a16="http://schemas.microsoft.com/office/drawing/2014/main" val="3866774838"/>
                  </a:ext>
                </a:extLst>
              </a:tr>
              <a:tr h="640840">
                <a:tc>
                  <a:txBody>
                    <a:bodyPr/>
                    <a:lstStyle/>
                    <a:p>
                      <a:r>
                        <a:rPr lang="en-US" sz="2400" b="1" dirty="0">
                          <a:solidFill>
                            <a:schemeClr val="bg1"/>
                          </a:solidFill>
                          <a:latin typeface="Garamond" panose="02020404030301010803" pitchFamily="18" charset="0"/>
                        </a:rPr>
                        <a:t>Coincident</a:t>
                      </a:r>
                    </a:p>
                  </a:txBody>
                  <a:tcPr>
                    <a:solidFill>
                      <a:srgbClr val="0077C8"/>
                    </a:solidFill>
                  </a:tcPr>
                </a:tc>
                <a:tc>
                  <a:txBody>
                    <a:bodyPr/>
                    <a:lstStyle/>
                    <a:p>
                      <a:pPr algn="ctr"/>
                      <a:r>
                        <a:rPr lang="en-US" sz="2400" dirty="0">
                          <a:latin typeface="Garamond" panose="02020404030301010803" pitchFamily="18" charset="0"/>
                        </a:rPr>
                        <a:t>24</a:t>
                      </a:r>
                    </a:p>
                  </a:txBody>
                  <a:tcPr/>
                </a:tc>
                <a:tc>
                  <a:txBody>
                    <a:bodyPr/>
                    <a:lstStyle/>
                    <a:p>
                      <a:pPr algn="ctr"/>
                      <a:r>
                        <a:rPr lang="en-US" sz="2400" dirty="0">
                          <a:latin typeface="Garamond" panose="02020404030301010803" pitchFamily="18" charset="0"/>
                        </a:rPr>
                        <a:t>12</a:t>
                      </a:r>
                    </a:p>
                  </a:txBody>
                  <a:tcPr/>
                </a:tc>
                <a:tc>
                  <a:txBody>
                    <a:bodyPr/>
                    <a:lstStyle/>
                    <a:p>
                      <a:pPr algn="ctr"/>
                      <a:r>
                        <a:rPr lang="en-US" sz="2400" dirty="0">
                          <a:latin typeface="Garamond" panose="02020404030301010803" pitchFamily="18" charset="0"/>
                        </a:rPr>
                        <a:t>214</a:t>
                      </a:r>
                    </a:p>
                  </a:txBody>
                  <a:tcPr/>
                </a:tc>
                <a:tc>
                  <a:txBody>
                    <a:bodyPr/>
                    <a:lstStyle/>
                    <a:p>
                      <a:pPr algn="ctr"/>
                      <a:r>
                        <a:rPr lang="en-US" sz="2400" dirty="0">
                          <a:latin typeface="Garamond" panose="02020404030301010803" pitchFamily="18" charset="0"/>
                        </a:rPr>
                        <a:t>25</a:t>
                      </a:r>
                    </a:p>
                  </a:txBody>
                  <a:tcPr/>
                </a:tc>
                <a:tc>
                  <a:txBody>
                    <a:bodyPr/>
                    <a:lstStyle/>
                    <a:p>
                      <a:pPr algn="ctr"/>
                      <a:r>
                        <a:rPr lang="en-US" sz="2400" b="0" dirty="0">
                          <a:latin typeface="Garamond" panose="02020404030301010803" pitchFamily="18" charset="0"/>
                        </a:rPr>
                        <a:t>275</a:t>
                      </a:r>
                    </a:p>
                  </a:txBody>
                  <a:tcPr/>
                </a:tc>
                <a:extLst>
                  <a:ext uri="{0D108BD9-81ED-4DB2-BD59-A6C34878D82A}">
                    <a16:rowId xmlns:a16="http://schemas.microsoft.com/office/drawing/2014/main" val="1342948381"/>
                  </a:ext>
                </a:extLst>
              </a:tr>
              <a:tr h="640840">
                <a:tc>
                  <a:txBody>
                    <a:bodyPr/>
                    <a:lstStyle/>
                    <a:p>
                      <a:r>
                        <a:rPr lang="en-US" sz="2400" b="1" dirty="0">
                          <a:solidFill>
                            <a:schemeClr val="bg1"/>
                          </a:solidFill>
                          <a:latin typeface="Garamond" panose="02020404030301010803" pitchFamily="18" charset="0"/>
                        </a:rPr>
                        <a:t>Noncoincident</a:t>
                      </a:r>
                    </a:p>
                  </a:txBody>
                  <a:tcPr>
                    <a:solidFill>
                      <a:srgbClr val="0077C8"/>
                    </a:solidFill>
                  </a:tcPr>
                </a:tc>
                <a:tc>
                  <a:txBody>
                    <a:bodyPr/>
                    <a:lstStyle/>
                    <a:p>
                      <a:pPr algn="ctr"/>
                      <a:r>
                        <a:rPr lang="en-US" sz="2400" dirty="0">
                          <a:latin typeface="Garamond" panose="02020404030301010803" pitchFamily="18" charset="0"/>
                        </a:rPr>
                        <a:t>95</a:t>
                      </a:r>
                    </a:p>
                  </a:txBody>
                  <a:tcPr/>
                </a:tc>
                <a:tc>
                  <a:txBody>
                    <a:bodyPr/>
                    <a:lstStyle/>
                    <a:p>
                      <a:pPr algn="ctr"/>
                      <a:r>
                        <a:rPr lang="en-US" sz="2400" dirty="0">
                          <a:latin typeface="Garamond" panose="02020404030301010803" pitchFamily="18" charset="0"/>
                        </a:rPr>
                        <a:t>115</a:t>
                      </a:r>
                    </a:p>
                  </a:txBody>
                  <a:tcPr/>
                </a:tc>
                <a:tc>
                  <a:txBody>
                    <a:bodyPr/>
                    <a:lstStyle/>
                    <a:p>
                      <a:pPr algn="ctr"/>
                      <a:r>
                        <a:rPr lang="en-US" sz="2400" dirty="0">
                          <a:latin typeface="Garamond" panose="02020404030301010803" pitchFamily="18" charset="0"/>
                        </a:rPr>
                        <a:t>184</a:t>
                      </a:r>
                    </a:p>
                  </a:txBody>
                  <a:tcPr/>
                </a:tc>
                <a:tc>
                  <a:txBody>
                    <a:bodyPr/>
                    <a:lstStyle/>
                    <a:p>
                      <a:pPr algn="ctr"/>
                      <a:r>
                        <a:rPr lang="en-US" sz="2400" dirty="0">
                          <a:latin typeface="Garamond" panose="02020404030301010803" pitchFamily="18" charset="0"/>
                        </a:rPr>
                        <a:t>9</a:t>
                      </a:r>
                    </a:p>
                  </a:txBody>
                  <a:tcPr/>
                </a:tc>
                <a:tc>
                  <a:txBody>
                    <a:bodyPr/>
                    <a:lstStyle/>
                    <a:p>
                      <a:pPr algn="ctr"/>
                      <a:r>
                        <a:rPr lang="en-US" sz="2400" b="0" dirty="0">
                          <a:latin typeface="Garamond" panose="02020404030301010803" pitchFamily="18" charset="0"/>
                        </a:rPr>
                        <a:t>403</a:t>
                      </a:r>
                    </a:p>
                  </a:txBody>
                  <a:tcPr/>
                </a:tc>
                <a:extLst>
                  <a:ext uri="{0D108BD9-81ED-4DB2-BD59-A6C34878D82A}">
                    <a16:rowId xmlns:a16="http://schemas.microsoft.com/office/drawing/2014/main" val="843084712"/>
                  </a:ext>
                </a:extLst>
              </a:tr>
            </a:tbl>
          </a:graphicData>
        </a:graphic>
      </p:graphicFrame>
      <p:pic>
        <p:nvPicPr>
          <p:cNvPr id="1089" name="Picture 1088">
            <a:extLst>
              <a:ext uri="{FF2B5EF4-FFF2-40B4-BE49-F238E27FC236}">
                <a16:creationId xmlns:a16="http://schemas.microsoft.com/office/drawing/2014/main" id="{21C95AE2-E979-8C01-533C-82B717F101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2909" y="23032155"/>
            <a:ext cx="3460966" cy="2595725"/>
          </a:xfrm>
          <a:prstGeom prst="rect">
            <a:avLst/>
          </a:prstGeom>
        </p:spPr>
      </p:pic>
      <p:pic>
        <p:nvPicPr>
          <p:cNvPr id="1090" name="Picture 1089">
            <a:extLst>
              <a:ext uri="{FF2B5EF4-FFF2-40B4-BE49-F238E27FC236}">
                <a16:creationId xmlns:a16="http://schemas.microsoft.com/office/drawing/2014/main" id="{594C4AEA-A634-A526-A8B0-25543390D82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14165" y="23023282"/>
            <a:ext cx="3474720" cy="2606040"/>
          </a:xfrm>
          <a:prstGeom prst="rect">
            <a:avLst/>
          </a:prstGeom>
        </p:spPr>
      </p:pic>
      <p:pic>
        <p:nvPicPr>
          <p:cNvPr id="1091" name="Picture 1090">
            <a:extLst>
              <a:ext uri="{FF2B5EF4-FFF2-40B4-BE49-F238E27FC236}">
                <a16:creationId xmlns:a16="http://schemas.microsoft.com/office/drawing/2014/main" id="{928F372B-6715-A591-09F3-C3E43AE35A1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049175" y="23023282"/>
            <a:ext cx="3474720" cy="2606040"/>
          </a:xfrm>
          <a:prstGeom prst="rect">
            <a:avLst/>
          </a:prstGeom>
        </p:spPr>
      </p:pic>
      <p:pic>
        <p:nvPicPr>
          <p:cNvPr id="1093" name="Picture 1092">
            <a:extLst>
              <a:ext uri="{FF2B5EF4-FFF2-40B4-BE49-F238E27FC236}">
                <a16:creationId xmlns:a16="http://schemas.microsoft.com/office/drawing/2014/main" id="{060E4F91-9438-5B5B-CF2D-35C957EEDE2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95162" y="26195162"/>
            <a:ext cx="3474720" cy="2606040"/>
          </a:xfrm>
          <a:prstGeom prst="rect">
            <a:avLst/>
          </a:prstGeom>
        </p:spPr>
      </p:pic>
      <p:pic>
        <p:nvPicPr>
          <p:cNvPr id="1095" name="Picture 1094">
            <a:extLst>
              <a:ext uri="{FF2B5EF4-FFF2-40B4-BE49-F238E27FC236}">
                <a16:creationId xmlns:a16="http://schemas.microsoft.com/office/drawing/2014/main" id="{9EB939C7-FF12-CE4C-8B18-5802C2BEC0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522169" y="26188217"/>
            <a:ext cx="3474720" cy="2606040"/>
          </a:xfrm>
          <a:prstGeom prst="rect">
            <a:avLst/>
          </a:prstGeom>
        </p:spPr>
      </p:pic>
      <p:pic>
        <p:nvPicPr>
          <p:cNvPr id="1097" name="Picture 1096">
            <a:extLst>
              <a:ext uri="{FF2B5EF4-FFF2-40B4-BE49-F238E27FC236}">
                <a16:creationId xmlns:a16="http://schemas.microsoft.com/office/drawing/2014/main" id="{AFDCC8CE-D59F-1CE0-4476-31B9F59931D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049175" y="26188217"/>
            <a:ext cx="3474720" cy="2606040"/>
          </a:xfrm>
          <a:prstGeom prst="rect">
            <a:avLst/>
          </a:prstGeom>
        </p:spPr>
      </p:pic>
      <p:sp>
        <p:nvSpPr>
          <p:cNvPr id="1098" name="TextBox 1097">
            <a:extLst>
              <a:ext uri="{FF2B5EF4-FFF2-40B4-BE49-F238E27FC236}">
                <a16:creationId xmlns:a16="http://schemas.microsoft.com/office/drawing/2014/main" id="{7E7C4F8B-C175-D2AB-24E5-BD25D909BEEE}"/>
              </a:ext>
            </a:extLst>
          </p:cNvPr>
          <p:cNvSpPr txBox="1"/>
          <p:nvPr/>
        </p:nvSpPr>
        <p:spPr>
          <a:xfrm>
            <a:off x="3303276" y="25515022"/>
            <a:ext cx="8372366" cy="646331"/>
          </a:xfrm>
          <a:prstGeom prst="rect">
            <a:avLst/>
          </a:prstGeom>
          <a:noFill/>
        </p:spPr>
        <p:txBody>
          <a:bodyPr wrap="square" rtlCol="0">
            <a:spAutoFit/>
          </a:bodyPr>
          <a:lstStyle/>
          <a:p>
            <a:r>
              <a:rPr lang="en-US" sz="3600" i="1" dirty="0">
                <a:latin typeface="Helvetica" panose="020B0604020202020204" pitchFamily="34" charset="0"/>
                <a:cs typeface="Helvetica" panose="020B0604020202020204" pitchFamily="34" charset="0"/>
              </a:rPr>
              <a:t>Breakdown of Flares by Yearly Quarter</a:t>
            </a:r>
          </a:p>
        </p:txBody>
      </p:sp>
      <p:sp>
        <p:nvSpPr>
          <p:cNvPr id="1099" name="TextBox 1098">
            <a:extLst>
              <a:ext uri="{FF2B5EF4-FFF2-40B4-BE49-F238E27FC236}">
                <a16:creationId xmlns:a16="http://schemas.microsoft.com/office/drawing/2014/main" id="{1E91AFE3-5AC5-01FF-151B-F8768412E04D}"/>
              </a:ext>
            </a:extLst>
          </p:cNvPr>
          <p:cNvSpPr txBox="1"/>
          <p:nvPr/>
        </p:nvSpPr>
        <p:spPr>
          <a:xfrm>
            <a:off x="3303276" y="28687043"/>
            <a:ext cx="8372366" cy="646331"/>
          </a:xfrm>
          <a:prstGeom prst="rect">
            <a:avLst/>
          </a:prstGeom>
          <a:noFill/>
        </p:spPr>
        <p:txBody>
          <a:bodyPr wrap="square" rtlCol="0">
            <a:spAutoFit/>
          </a:bodyPr>
          <a:lstStyle/>
          <a:p>
            <a:r>
              <a:rPr lang="en-US" sz="3600" i="1" dirty="0">
                <a:latin typeface="Helvetica" panose="020B0604020202020204" pitchFamily="34" charset="0"/>
                <a:cs typeface="Helvetica" panose="020B0604020202020204" pitchFamily="34" charset="0"/>
              </a:rPr>
              <a:t>Breakdown of Flares by Active Region</a:t>
            </a:r>
          </a:p>
        </p:txBody>
      </p:sp>
      <p:pic>
        <p:nvPicPr>
          <p:cNvPr id="1103" name="Picture 1102">
            <a:extLst>
              <a:ext uri="{FF2B5EF4-FFF2-40B4-BE49-F238E27FC236}">
                <a16:creationId xmlns:a16="http://schemas.microsoft.com/office/drawing/2014/main" id="{D2C67563-CC97-103B-9CB8-DAA0DC317D4A}"/>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1323506" y="9423486"/>
            <a:ext cx="7847015" cy="4130007"/>
          </a:xfrm>
          <a:prstGeom prst="rect">
            <a:avLst/>
          </a:prstGeom>
        </p:spPr>
      </p:pic>
      <p:sp>
        <p:nvSpPr>
          <p:cNvPr id="1106" name="TextBox 1105">
            <a:extLst>
              <a:ext uri="{FF2B5EF4-FFF2-40B4-BE49-F238E27FC236}">
                <a16:creationId xmlns:a16="http://schemas.microsoft.com/office/drawing/2014/main" id="{C67DE9DE-C00C-D842-F7EA-40ED2978E2B7}"/>
              </a:ext>
            </a:extLst>
          </p:cNvPr>
          <p:cNvSpPr txBox="1"/>
          <p:nvPr/>
        </p:nvSpPr>
        <p:spPr>
          <a:xfrm>
            <a:off x="26774537" y="22723748"/>
            <a:ext cx="12543077" cy="2016048"/>
          </a:xfrm>
          <a:prstGeom prst="rect">
            <a:avLst/>
          </a:prstGeom>
          <a:solidFill>
            <a:schemeClr val="accent1">
              <a:lumMod val="20000"/>
              <a:lumOff val="80000"/>
            </a:schemeClr>
          </a:solidFill>
          <a:ln w="76200">
            <a:solidFill>
              <a:schemeClr val="tx1"/>
            </a:solidFill>
          </a:ln>
        </p:spPr>
        <p:txBody>
          <a:bodyPr wrap="square">
            <a:noAutofit/>
          </a:bodyPr>
          <a:lstStyle/>
          <a:p>
            <a:pPr marL="342898" indent="-342898" algn="just">
              <a:lnSpc>
                <a:spcPct val="107000"/>
              </a:lnSpc>
              <a:buClr>
                <a:srgbClr val="0077C8"/>
              </a:buClr>
              <a:buFont typeface="Arial" panose="020B0604020202020204" pitchFamily="34" charset="0"/>
              <a:buChar char="•"/>
            </a:pPr>
            <a:r>
              <a:rPr lang="en-US" sz="2400" dirty="0">
                <a:latin typeface="Garamond" panose="02020404030301010803" pitchFamily="18" charset="0"/>
                <a:ea typeface="Calibri" panose="020F0502020204030204" pitchFamily="34" charset="0"/>
                <a:cs typeface="Times New Roman" panose="02020603050405020304" pitchFamily="18" charset="0"/>
              </a:rPr>
              <a:t>Coincident flares seem to tend to be more energetic than non-coincident flares.</a:t>
            </a:r>
          </a:p>
          <a:p>
            <a:pPr marL="342898" indent="-342898" algn="just">
              <a:lnSpc>
                <a:spcPct val="107000"/>
              </a:lnSpc>
              <a:buClr>
                <a:srgbClr val="0077C8"/>
              </a:buClr>
              <a:buFont typeface="Arial" panose="020B0604020202020204" pitchFamily="34" charset="0"/>
              <a:buChar char="•"/>
            </a:pPr>
            <a:r>
              <a:rPr lang="en-US" sz="2400" dirty="0">
                <a:latin typeface="Garamond" panose="02020404030301010803" pitchFamily="18" charset="0"/>
                <a:ea typeface="Calibri" panose="020F0502020204030204" pitchFamily="34" charset="0"/>
                <a:cs typeface="Times New Roman" panose="02020603050405020304" pitchFamily="18" charset="0"/>
              </a:rPr>
              <a:t>As a result, these coincident flares seem to be easier to classify than those flares that are noncoincident.</a:t>
            </a:r>
          </a:p>
          <a:p>
            <a:pPr marL="342898" indent="-342898" algn="just">
              <a:lnSpc>
                <a:spcPct val="107000"/>
              </a:lnSpc>
              <a:buClr>
                <a:srgbClr val="0077C8"/>
              </a:buClr>
              <a:buFont typeface="Arial" panose="020B0604020202020204" pitchFamily="34" charset="0"/>
              <a:buChar char="•"/>
            </a:pPr>
            <a:r>
              <a:rPr lang="en-US" sz="2400" dirty="0">
                <a:latin typeface="Garamond" panose="02020404030301010803" pitchFamily="18" charset="0"/>
                <a:ea typeface="Calibri" panose="020F0502020204030204" pitchFamily="34" charset="0"/>
                <a:cs typeface="Times New Roman" panose="02020603050405020304" pitchFamily="18" charset="0"/>
              </a:rPr>
              <a:t>Thus, a two-step process for flare classification follows, where different classifiers are used depending on whether the candidate flare is a coincident </a:t>
            </a:r>
            <a:r>
              <a:rPr lang="en-US" sz="2400" dirty="0" smtClean="0">
                <a:latin typeface="Garamond" panose="02020404030301010803" pitchFamily="18" charset="0"/>
                <a:ea typeface="Calibri" panose="020F0502020204030204" pitchFamily="34" charset="0"/>
                <a:cs typeface="Times New Roman" panose="02020603050405020304" pitchFamily="18" charset="0"/>
              </a:rPr>
              <a:t>flare or a non-coincident </a:t>
            </a:r>
            <a:r>
              <a:rPr lang="en-US" sz="2400" dirty="0">
                <a:latin typeface="Garamond" panose="02020404030301010803" pitchFamily="18" charset="0"/>
                <a:ea typeface="Calibri" panose="020F0502020204030204" pitchFamily="34" charset="0"/>
                <a:cs typeface="Times New Roman" panose="02020603050405020304" pitchFamily="18" charset="0"/>
              </a:rPr>
              <a:t>flare.</a:t>
            </a:r>
          </a:p>
        </p:txBody>
      </p:sp>
      <p:sp>
        <p:nvSpPr>
          <p:cNvPr id="1107" name="TextBox 1106">
            <a:extLst>
              <a:ext uri="{FF2B5EF4-FFF2-40B4-BE49-F238E27FC236}">
                <a16:creationId xmlns:a16="http://schemas.microsoft.com/office/drawing/2014/main" id="{473E3BAC-F925-0760-C8BC-CFB8901D377C}"/>
              </a:ext>
            </a:extLst>
          </p:cNvPr>
          <p:cNvSpPr txBox="1"/>
          <p:nvPr/>
        </p:nvSpPr>
        <p:spPr>
          <a:xfrm>
            <a:off x="26788797" y="22198396"/>
            <a:ext cx="12519657"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Conclusion</a:t>
            </a:r>
          </a:p>
        </p:txBody>
      </p:sp>
      <p:pic>
        <p:nvPicPr>
          <p:cNvPr id="1110" name="Picture 1109" descr="A picture containing star, dark, orange, light&#10;&#10;Description automatically generated">
            <a:extLst>
              <a:ext uri="{FF2B5EF4-FFF2-40B4-BE49-F238E27FC236}">
                <a16:creationId xmlns:a16="http://schemas.microsoft.com/office/drawing/2014/main" id="{9FE66A9E-5B57-3B10-D25F-73D7D74AC03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14787" y="5950059"/>
            <a:ext cx="2241478" cy="2241478"/>
          </a:xfrm>
          <a:prstGeom prst="rect">
            <a:avLst/>
          </a:prstGeom>
        </p:spPr>
      </p:pic>
      <p:sp>
        <p:nvSpPr>
          <p:cNvPr id="1111" name="TextBox 1110">
            <a:extLst>
              <a:ext uri="{FF2B5EF4-FFF2-40B4-BE49-F238E27FC236}">
                <a16:creationId xmlns:a16="http://schemas.microsoft.com/office/drawing/2014/main" id="{116DD03A-722E-6B3F-DC1F-5F3F6C642EB8}"/>
              </a:ext>
            </a:extLst>
          </p:cNvPr>
          <p:cNvSpPr txBox="1"/>
          <p:nvPr/>
        </p:nvSpPr>
        <p:spPr>
          <a:xfrm>
            <a:off x="3303276" y="7082792"/>
            <a:ext cx="5021574" cy="892552"/>
          </a:xfrm>
          <a:prstGeom prst="rect">
            <a:avLst/>
          </a:prstGeom>
          <a:noFill/>
        </p:spPr>
        <p:txBody>
          <a:bodyPr wrap="square" rtlCol="0">
            <a:spAutoFit/>
          </a:bodyPr>
          <a:lstStyle/>
          <a:p>
            <a:r>
              <a:rPr lang="en-US" sz="2600" dirty="0">
                <a:latin typeface="Helvetica" panose="020B0604020202020204" pitchFamily="34" charset="0"/>
                <a:cs typeface="Helvetica" panose="020B0604020202020204" pitchFamily="34" charset="0"/>
              </a:rPr>
              <a:t>X1.6 Class Solar Flare</a:t>
            </a:r>
            <a:br>
              <a:rPr lang="en-US" sz="2600" dirty="0">
                <a:latin typeface="Helvetica" panose="020B0604020202020204" pitchFamily="34" charset="0"/>
                <a:cs typeface="Helvetica" panose="020B0604020202020204" pitchFamily="34" charset="0"/>
              </a:rPr>
            </a:br>
            <a:r>
              <a:rPr lang="en-US" sz="2600" dirty="0">
                <a:latin typeface="Helvetica" panose="020B0604020202020204" pitchFamily="34" charset="0"/>
                <a:cs typeface="Helvetica" panose="020B0604020202020204" pitchFamily="34" charset="0"/>
              </a:rPr>
              <a:t>of January </a:t>
            </a:r>
            <a:r>
              <a:rPr lang="en-US" sz="2600" dirty="0" smtClean="0">
                <a:latin typeface="Helvetica" panose="020B0604020202020204" pitchFamily="34" charset="0"/>
                <a:cs typeface="Helvetica" panose="020B0604020202020204" pitchFamily="34" charset="0"/>
              </a:rPr>
              <a:t>2014 (taken from </a:t>
            </a:r>
            <a:r>
              <a:rPr lang="en-US" sz="2600" dirty="0">
                <a:latin typeface="Helvetica" panose="020B0604020202020204" pitchFamily="34" charset="0"/>
                <a:cs typeface="Helvetica" panose="020B0604020202020204" pitchFamily="34" charset="0"/>
              </a:rPr>
              <a:t>[1</a:t>
            </a:r>
            <a:r>
              <a:rPr lang="en-US" sz="2600" dirty="0" smtClean="0">
                <a:latin typeface="Helvetica" panose="020B0604020202020204" pitchFamily="34" charset="0"/>
                <a:cs typeface="Helvetica" panose="020B0604020202020204" pitchFamily="34" charset="0"/>
              </a:rPr>
              <a:t>])</a:t>
            </a:r>
            <a:endParaRPr lang="en-US" sz="2600" dirty="0">
              <a:latin typeface="Helvetica" panose="020B0604020202020204" pitchFamily="34" charset="0"/>
              <a:cs typeface="Helvetica" panose="020B0604020202020204" pitchFamily="34" charset="0"/>
            </a:endParaRPr>
          </a:p>
        </p:txBody>
      </p:sp>
      <p:pic>
        <p:nvPicPr>
          <p:cNvPr id="1113" name="Picture 1112" descr="A picture containing star&#10;&#10;Description automatically generated">
            <a:extLst>
              <a:ext uri="{FF2B5EF4-FFF2-40B4-BE49-F238E27FC236}">
                <a16:creationId xmlns:a16="http://schemas.microsoft.com/office/drawing/2014/main" id="{9D2BE04E-E7C9-D11D-5C5E-60F07ECA73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077335" y="5950059"/>
            <a:ext cx="2240280" cy="2240280"/>
          </a:xfrm>
          <a:prstGeom prst="rect">
            <a:avLst/>
          </a:prstGeom>
        </p:spPr>
      </p:pic>
      <p:sp>
        <p:nvSpPr>
          <p:cNvPr id="1114" name="TextBox 1113">
            <a:extLst>
              <a:ext uri="{FF2B5EF4-FFF2-40B4-BE49-F238E27FC236}">
                <a16:creationId xmlns:a16="http://schemas.microsoft.com/office/drawing/2014/main" id="{E8CA2D01-E8C9-DC51-2066-29013F3E3EAB}"/>
              </a:ext>
            </a:extLst>
          </p:cNvPr>
          <p:cNvSpPr txBox="1"/>
          <p:nvPr/>
        </p:nvSpPr>
        <p:spPr>
          <a:xfrm>
            <a:off x="33449343" y="6576518"/>
            <a:ext cx="3541172" cy="1292662"/>
          </a:xfrm>
          <a:prstGeom prst="rect">
            <a:avLst/>
          </a:prstGeom>
          <a:noFill/>
        </p:spPr>
        <p:txBody>
          <a:bodyPr wrap="square" rtlCol="0">
            <a:spAutoFit/>
          </a:bodyPr>
          <a:lstStyle/>
          <a:p>
            <a:r>
              <a:rPr lang="en-US" sz="2600" dirty="0">
                <a:latin typeface="Helvetica" panose="020B0604020202020204" pitchFamily="34" charset="0"/>
                <a:cs typeface="Helvetica" panose="020B0604020202020204" pitchFamily="34" charset="0"/>
              </a:rPr>
              <a:t>X1.0 Class Solar Flare</a:t>
            </a:r>
            <a:br>
              <a:rPr lang="en-US" sz="2600" dirty="0">
                <a:latin typeface="Helvetica" panose="020B0604020202020204" pitchFamily="34" charset="0"/>
                <a:cs typeface="Helvetica" panose="020B0604020202020204" pitchFamily="34" charset="0"/>
              </a:rPr>
            </a:br>
            <a:r>
              <a:rPr lang="en-US" sz="2600" dirty="0">
                <a:latin typeface="Helvetica" panose="020B0604020202020204" pitchFamily="34" charset="0"/>
                <a:cs typeface="Helvetica" panose="020B0604020202020204" pitchFamily="34" charset="0"/>
              </a:rPr>
              <a:t>of November </a:t>
            </a:r>
            <a:r>
              <a:rPr lang="en-US" sz="2600" dirty="0" smtClean="0">
                <a:latin typeface="Helvetica" panose="020B0604020202020204" pitchFamily="34" charset="0"/>
                <a:cs typeface="Helvetica" panose="020B0604020202020204" pitchFamily="34" charset="0"/>
              </a:rPr>
              <a:t>2013 (taken from </a:t>
            </a:r>
            <a:r>
              <a:rPr lang="en-US" sz="2600" dirty="0">
                <a:latin typeface="Helvetica" panose="020B0604020202020204" pitchFamily="34" charset="0"/>
                <a:cs typeface="Helvetica" panose="020B0604020202020204" pitchFamily="34" charset="0"/>
              </a:rPr>
              <a:t>[2</a:t>
            </a:r>
            <a:r>
              <a:rPr lang="en-US" sz="2600" dirty="0" smtClean="0">
                <a:latin typeface="Helvetica" panose="020B0604020202020204" pitchFamily="34" charset="0"/>
                <a:cs typeface="Helvetica" panose="020B0604020202020204" pitchFamily="34" charset="0"/>
              </a:rPr>
              <a:t>])</a:t>
            </a:r>
            <a:endParaRPr lang="en-US" sz="2600" dirty="0">
              <a:latin typeface="Helvetica" panose="020B0604020202020204" pitchFamily="34" charset="0"/>
              <a:cs typeface="Helvetica" panose="020B0604020202020204" pitchFamily="34" charset="0"/>
            </a:endParaRPr>
          </a:p>
        </p:txBody>
      </p:sp>
      <p:pic>
        <p:nvPicPr>
          <p:cNvPr id="1127" name="Picture 1126">
            <a:extLst>
              <a:ext uri="{FF2B5EF4-FFF2-40B4-BE49-F238E27FC236}">
                <a16:creationId xmlns:a16="http://schemas.microsoft.com/office/drawing/2014/main" id="{F0CD843B-1921-ABD1-C8A7-52E769B05D8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3850522" y="18274936"/>
            <a:ext cx="8372366" cy="3726470"/>
          </a:xfrm>
          <a:prstGeom prst="rect">
            <a:avLst/>
          </a:prstGeom>
        </p:spPr>
      </p:pic>
      <p:graphicFrame>
        <p:nvGraphicFramePr>
          <p:cNvPr id="1129" name="Table 1125">
            <a:extLst>
              <a:ext uri="{FF2B5EF4-FFF2-40B4-BE49-F238E27FC236}">
                <a16:creationId xmlns:a16="http://schemas.microsoft.com/office/drawing/2014/main" id="{7D85C7D7-A092-42E2-73C8-A81B7A1B5CBD}"/>
              </a:ext>
            </a:extLst>
          </p:cNvPr>
          <p:cNvGraphicFramePr>
            <a:graphicFrameLocks noGrp="1"/>
          </p:cNvGraphicFramePr>
          <p:nvPr>
            <p:extLst>
              <p:ext uri="{D42A27DB-BD31-4B8C-83A1-F6EECF244321}">
                <p14:modId xmlns:p14="http://schemas.microsoft.com/office/powerpoint/2010/main" val="3580620180"/>
              </p:ext>
            </p:extLst>
          </p:nvPr>
        </p:nvGraphicFramePr>
        <p:xfrm>
          <a:off x="13850522" y="12899215"/>
          <a:ext cx="8375146" cy="4376769"/>
        </p:xfrm>
        <a:graphic>
          <a:graphicData uri="http://schemas.openxmlformats.org/drawingml/2006/table">
            <a:tbl>
              <a:tblPr firstRow="1" bandRow="1">
                <a:tableStyleId>{5C22544A-7EE6-4342-B048-85BDC9FD1C3A}</a:tableStyleId>
              </a:tblPr>
              <a:tblGrid>
                <a:gridCol w="2126283">
                  <a:extLst>
                    <a:ext uri="{9D8B030D-6E8A-4147-A177-3AD203B41FA5}">
                      <a16:colId xmlns:a16="http://schemas.microsoft.com/office/drawing/2014/main" val="3450879176"/>
                    </a:ext>
                  </a:extLst>
                </a:gridCol>
                <a:gridCol w="971550">
                  <a:extLst>
                    <a:ext uri="{9D8B030D-6E8A-4147-A177-3AD203B41FA5}">
                      <a16:colId xmlns:a16="http://schemas.microsoft.com/office/drawing/2014/main" val="3983471467"/>
                    </a:ext>
                  </a:extLst>
                </a:gridCol>
                <a:gridCol w="1390650">
                  <a:extLst>
                    <a:ext uri="{9D8B030D-6E8A-4147-A177-3AD203B41FA5}">
                      <a16:colId xmlns:a16="http://schemas.microsoft.com/office/drawing/2014/main" val="75569077"/>
                    </a:ext>
                  </a:extLst>
                </a:gridCol>
                <a:gridCol w="1123950">
                  <a:extLst>
                    <a:ext uri="{9D8B030D-6E8A-4147-A177-3AD203B41FA5}">
                      <a16:colId xmlns:a16="http://schemas.microsoft.com/office/drawing/2014/main" val="2896261618"/>
                    </a:ext>
                  </a:extLst>
                </a:gridCol>
                <a:gridCol w="1366855">
                  <a:extLst>
                    <a:ext uri="{9D8B030D-6E8A-4147-A177-3AD203B41FA5}">
                      <a16:colId xmlns:a16="http://schemas.microsoft.com/office/drawing/2014/main" val="2670644805"/>
                    </a:ext>
                  </a:extLst>
                </a:gridCol>
                <a:gridCol w="1395858">
                  <a:extLst>
                    <a:ext uri="{9D8B030D-6E8A-4147-A177-3AD203B41FA5}">
                      <a16:colId xmlns:a16="http://schemas.microsoft.com/office/drawing/2014/main" val="1609093773"/>
                    </a:ext>
                  </a:extLst>
                </a:gridCol>
              </a:tblGrid>
              <a:tr h="1122684">
                <a:tc>
                  <a:txBody>
                    <a:bodyPr/>
                    <a:lstStyle/>
                    <a:p>
                      <a:r>
                        <a:rPr lang="en-US" sz="2400" b="1" dirty="0">
                          <a:latin typeface="Garamond" panose="02020404030301010803" pitchFamily="18" charset="0"/>
                        </a:rPr>
                        <a:t>Coincidence</a:t>
                      </a:r>
                    </a:p>
                  </a:txBody>
                  <a:tcPr>
                    <a:solidFill>
                      <a:srgbClr val="0077C8"/>
                    </a:solidFill>
                  </a:tcPr>
                </a:tc>
                <a:tc>
                  <a:txBody>
                    <a:bodyPr/>
                    <a:lstStyle/>
                    <a:p>
                      <a:r>
                        <a:rPr lang="en-US" sz="2400" b="1" dirty="0">
                          <a:latin typeface="Garamond" panose="02020404030301010803" pitchFamily="18" charset="0"/>
                        </a:rPr>
                        <a:t>Flare Class</a:t>
                      </a:r>
                    </a:p>
                  </a:txBody>
                  <a:tcPr>
                    <a:solidFill>
                      <a:srgbClr val="0077C8"/>
                    </a:solidFill>
                  </a:tcPr>
                </a:tc>
                <a:tc>
                  <a:txBody>
                    <a:bodyPr/>
                    <a:lstStyle/>
                    <a:p>
                      <a:r>
                        <a:rPr lang="en-US" sz="2400" b="1" dirty="0">
                          <a:latin typeface="Garamond" panose="02020404030301010803" pitchFamily="18" charset="0"/>
                        </a:rPr>
                        <a:t>Precision</a:t>
                      </a:r>
                    </a:p>
                  </a:txBody>
                  <a:tcPr>
                    <a:solidFill>
                      <a:srgbClr val="0077C8"/>
                    </a:solidFill>
                  </a:tcPr>
                </a:tc>
                <a:tc>
                  <a:txBody>
                    <a:bodyPr/>
                    <a:lstStyle/>
                    <a:p>
                      <a:r>
                        <a:rPr lang="en-US" sz="2400" b="1" dirty="0">
                          <a:latin typeface="Garamond" panose="02020404030301010803" pitchFamily="18" charset="0"/>
                        </a:rPr>
                        <a:t>Recall</a:t>
                      </a:r>
                    </a:p>
                  </a:txBody>
                  <a:tcPr>
                    <a:solidFill>
                      <a:srgbClr val="0077C8"/>
                    </a:solidFill>
                  </a:tcPr>
                </a:tc>
                <a:tc>
                  <a:txBody>
                    <a:bodyPr/>
                    <a:lstStyle/>
                    <a:p>
                      <a:r>
                        <a:rPr lang="en-US" sz="2400" b="1" dirty="0">
                          <a:latin typeface="Garamond" panose="02020404030301010803" pitchFamily="18" charset="0"/>
                        </a:rPr>
                        <a:t>F1-Score</a:t>
                      </a:r>
                    </a:p>
                  </a:txBody>
                  <a:tcPr>
                    <a:solidFill>
                      <a:srgbClr val="0077C8"/>
                    </a:solidFill>
                  </a:tcPr>
                </a:tc>
                <a:tc>
                  <a:txBody>
                    <a:bodyPr/>
                    <a:lstStyle/>
                    <a:p>
                      <a:r>
                        <a:rPr lang="en-US" sz="2400" b="1" dirty="0">
                          <a:latin typeface="Garamond" panose="02020404030301010803" pitchFamily="18" charset="0"/>
                        </a:rPr>
                        <a:t>Accuracy</a:t>
                      </a:r>
                    </a:p>
                  </a:txBody>
                  <a:tcPr>
                    <a:solidFill>
                      <a:srgbClr val="0077C8"/>
                    </a:solidFill>
                  </a:tcPr>
                </a:tc>
                <a:extLst>
                  <a:ext uri="{0D108BD9-81ED-4DB2-BD59-A6C34878D82A}">
                    <a16:rowId xmlns:a16="http://schemas.microsoft.com/office/drawing/2014/main" val="424918970"/>
                  </a:ext>
                </a:extLst>
              </a:tr>
              <a:tr h="477175">
                <a:tc rowSpan="2">
                  <a:txBody>
                    <a:bodyPr/>
                    <a:lstStyle/>
                    <a:p>
                      <a:r>
                        <a:rPr lang="en-US" sz="2400" b="1" dirty="0">
                          <a:solidFill>
                            <a:schemeClr val="bg1"/>
                          </a:solidFill>
                          <a:latin typeface="Garamond" panose="02020404030301010803" pitchFamily="18" charset="0"/>
                        </a:rPr>
                        <a:t>All</a:t>
                      </a:r>
                    </a:p>
                  </a:txBody>
                  <a:tcPr>
                    <a:solidFill>
                      <a:srgbClr val="0077C8"/>
                    </a:solidFill>
                  </a:tcPr>
                </a:tc>
                <a:tc>
                  <a:txBody>
                    <a:bodyPr/>
                    <a:lstStyle/>
                    <a:p>
                      <a:r>
                        <a:rPr lang="en-US" sz="2400" b="1" dirty="0">
                          <a:solidFill>
                            <a:schemeClr val="bg1"/>
                          </a:solidFill>
                          <a:latin typeface="Garamond" panose="02020404030301010803" pitchFamily="18" charset="0"/>
                        </a:rPr>
                        <a:t>BC</a:t>
                      </a:r>
                    </a:p>
                  </a:txBody>
                  <a:tcPr>
                    <a:solidFill>
                      <a:srgbClr val="0077C8"/>
                    </a:solidFill>
                  </a:tcPr>
                </a:tc>
                <a:tc>
                  <a:txBody>
                    <a:bodyPr/>
                    <a:lstStyle/>
                    <a:p>
                      <a:pPr algn="ctr"/>
                      <a:r>
                        <a:rPr lang="en-US" sz="2400" dirty="0">
                          <a:latin typeface="Garamond" panose="02020404030301010803" pitchFamily="18" charset="0"/>
                        </a:rPr>
                        <a:t>0.55</a:t>
                      </a:r>
                    </a:p>
                  </a:txBody>
                  <a:tcPr/>
                </a:tc>
                <a:tc>
                  <a:txBody>
                    <a:bodyPr/>
                    <a:lstStyle/>
                    <a:p>
                      <a:pPr algn="ctr"/>
                      <a:r>
                        <a:rPr lang="en-US" sz="2400" dirty="0">
                          <a:latin typeface="Garamond" panose="02020404030301010803" pitchFamily="18" charset="0"/>
                        </a:rPr>
                        <a:t>0.24</a:t>
                      </a:r>
                    </a:p>
                  </a:txBody>
                  <a:tcPr/>
                </a:tc>
                <a:tc>
                  <a:txBody>
                    <a:bodyPr/>
                    <a:lstStyle/>
                    <a:p>
                      <a:pPr algn="ctr"/>
                      <a:r>
                        <a:rPr lang="en-US" sz="2400" dirty="0">
                          <a:latin typeface="Garamond" panose="02020404030301010803" pitchFamily="18" charset="0"/>
                        </a:rPr>
                        <a:t>0.34</a:t>
                      </a:r>
                    </a:p>
                  </a:txBody>
                  <a:tcPr/>
                </a:tc>
                <a:tc rowSpan="2">
                  <a:txBody>
                    <a:bodyPr/>
                    <a:lstStyle/>
                    <a:p>
                      <a:pPr algn="ctr"/>
                      <a:r>
                        <a:rPr lang="en-US" sz="2400" dirty="0">
                          <a:latin typeface="Garamond" panose="02020404030301010803" pitchFamily="18" charset="0"/>
                        </a:rPr>
                        <a:t>0.65</a:t>
                      </a:r>
                    </a:p>
                  </a:txBody>
                  <a:tcPr/>
                </a:tc>
                <a:extLst>
                  <a:ext uri="{0D108BD9-81ED-4DB2-BD59-A6C34878D82A}">
                    <a16:rowId xmlns:a16="http://schemas.microsoft.com/office/drawing/2014/main" val="1696212043"/>
                  </a:ext>
                </a:extLst>
              </a:tr>
              <a:tr h="555382">
                <a:tc vMerge="1">
                  <a:txBody>
                    <a:bodyPr/>
                    <a:lstStyle/>
                    <a:p>
                      <a:endParaRPr lang="en-US" sz="2400" b="1" dirty="0">
                        <a:latin typeface="Garamond" panose="02020404030301010803" pitchFamily="18" charset="0"/>
                      </a:endParaRPr>
                    </a:p>
                  </a:txBody>
                  <a:tcPr/>
                </a:tc>
                <a:tc>
                  <a:txBody>
                    <a:bodyPr/>
                    <a:lstStyle/>
                    <a:p>
                      <a:r>
                        <a:rPr lang="en-US" sz="2400" b="1" dirty="0">
                          <a:solidFill>
                            <a:schemeClr val="bg1"/>
                          </a:solidFill>
                          <a:latin typeface="Garamond" panose="02020404030301010803" pitchFamily="18" charset="0"/>
                        </a:rPr>
                        <a:t>MX</a:t>
                      </a:r>
                    </a:p>
                  </a:txBody>
                  <a:tcPr>
                    <a:solidFill>
                      <a:srgbClr val="0077C8"/>
                    </a:solidFill>
                  </a:tcPr>
                </a:tc>
                <a:tc>
                  <a:txBody>
                    <a:bodyPr/>
                    <a:lstStyle/>
                    <a:p>
                      <a:pPr algn="ctr"/>
                      <a:r>
                        <a:rPr lang="en-US" sz="2400" dirty="0">
                          <a:latin typeface="Garamond" panose="02020404030301010803" pitchFamily="18" charset="0"/>
                        </a:rPr>
                        <a:t>0.67</a:t>
                      </a:r>
                    </a:p>
                  </a:txBody>
                  <a:tcPr/>
                </a:tc>
                <a:tc>
                  <a:txBody>
                    <a:bodyPr/>
                    <a:lstStyle/>
                    <a:p>
                      <a:pPr algn="ctr"/>
                      <a:r>
                        <a:rPr lang="en-US" sz="2400" dirty="0">
                          <a:latin typeface="Garamond" panose="02020404030301010803" pitchFamily="18" charset="0"/>
                        </a:rPr>
                        <a:t>0.89</a:t>
                      </a:r>
                    </a:p>
                  </a:txBody>
                  <a:tcPr/>
                </a:tc>
                <a:tc>
                  <a:txBody>
                    <a:bodyPr/>
                    <a:lstStyle/>
                    <a:p>
                      <a:pPr algn="ctr"/>
                      <a:r>
                        <a:rPr lang="en-US" sz="2400" dirty="0">
                          <a:latin typeface="Garamond" panose="02020404030301010803" pitchFamily="18" charset="0"/>
                        </a:rPr>
                        <a:t>0.77</a:t>
                      </a:r>
                    </a:p>
                  </a:txBody>
                  <a:tcPr/>
                </a:tc>
                <a:tc vMerge="1">
                  <a:txBody>
                    <a:bodyPr/>
                    <a:lstStyle/>
                    <a:p>
                      <a:endParaRPr lang="en-US" sz="2400" dirty="0">
                        <a:latin typeface="Garamond" panose="02020404030301010803" pitchFamily="18" charset="0"/>
                      </a:endParaRPr>
                    </a:p>
                  </a:txBody>
                  <a:tcPr/>
                </a:tc>
                <a:extLst>
                  <a:ext uri="{0D108BD9-81ED-4DB2-BD59-A6C34878D82A}">
                    <a16:rowId xmlns:a16="http://schemas.microsoft.com/office/drawing/2014/main" val="2859927482"/>
                  </a:ext>
                </a:extLst>
              </a:tr>
              <a:tr h="555382">
                <a:tc rowSpan="2">
                  <a:txBody>
                    <a:bodyPr/>
                    <a:lstStyle/>
                    <a:p>
                      <a:r>
                        <a:rPr lang="en-US" sz="2400" b="1" dirty="0">
                          <a:solidFill>
                            <a:schemeClr val="bg1"/>
                          </a:solidFill>
                          <a:latin typeface="Garamond" panose="02020404030301010803" pitchFamily="18" charset="0"/>
                        </a:rPr>
                        <a:t>Coincident</a:t>
                      </a:r>
                    </a:p>
                  </a:txBody>
                  <a:tcPr>
                    <a:solidFill>
                      <a:srgbClr val="0077C8"/>
                    </a:solidFill>
                  </a:tcPr>
                </a:tc>
                <a:tc>
                  <a:txBody>
                    <a:bodyPr/>
                    <a:lstStyle/>
                    <a:p>
                      <a:r>
                        <a:rPr lang="en-US" sz="2400" b="1" dirty="0">
                          <a:solidFill>
                            <a:schemeClr val="bg1"/>
                          </a:solidFill>
                          <a:latin typeface="Garamond" panose="02020404030301010803" pitchFamily="18" charset="0"/>
                        </a:rPr>
                        <a:t>BC</a:t>
                      </a:r>
                    </a:p>
                  </a:txBody>
                  <a:tcPr>
                    <a:solidFill>
                      <a:srgbClr val="0077C8"/>
                    </a:solidFill>
                  </a:tcPr>
                </a:tc>
                <a:tc>
                  <a:txBody>
                    <a:bodyPr/>
                    <a:lstStyle/>
                    <a:p>
                      <a:pPr algn="ctr"/>
                      <a:r>
                        <a:rPr lang="en-US" sz="2400" dirty="0">
                          <a:latin typeface="Garamond" panose="02020404030301010803" pitchFamily="18" charset="0"/>
                        </a:rPr>
                        <a:t>0.41</a:t>
                      </a:r>
                    </a:p>
                  </a:txBody>
                  <a:tcPr/>
                </a:tc>
                <a:tc>
                  <a:txBody>
                    <a:bodyPr/>
                    <a:lstStyle/>
                    <a:p>
                      <a:pPr algn="ctr"/>
                      <a:r>
                        <a:rPr lang="en-US" sz="2400" dirty="0">
                          <a:latin typeface="Garamond" panose="02020404030301010803" pitchFamily="18" charset="0"/>
                        </a:rPr>
                        <a:t>0.50</a:t>
                      </a:r>
                    </a:p>
                  </a:txBody>
                  <a:tcPr/>
                </a:tc>
                <a:tc>
                  <a:txBody>
                    <a:bodyPr/>
                    <a:lstStyle/>
                    <a:p>
                      <a:pPr algn="ctr"/>
                      <a:r>
                        <a:rPr lang="en-US" sz="2400" dirty="0">
                          <a:latin typeface="Garamond" panose="02020404030301010803" pitchFamily="18" charset="0"/>
                        </a:rPr>
                        <a:t>0.45</a:t>
                      </a:r>
                    </a:p>
                  </a:txBody>
                  <a:tcPr/>
                </a:tc>
                <a:tc rowSpan="2">
                  <a:txBody>
                    <a:bodyPr/>
                    <a:lstStyle/>
                    <a:p>
                      <a:pPr algn="ctr"/>
                      <a:r>
                        <a:rPr lang="en-US" sz="2400" dirty="0">
                          <a:latin typeface="Garamond" panose="02020404030301010803" pitchFamily="18" charset="0"/>
                        </a:rPr>
                        <a:t>0.84</a:t>
                      </a:r>
                    </a:p>
                  </a:txBody>
                  <a:tcPr/>
                </a:tc>
                <a:extLst>
                  <a:ext uri="{0D108BD9-81ED-4DB2-BD59-A6C34878D82A}">
                    <a16:rowId xmlns:a16="http://schemas.microsoft.com/office/drawing/2014/main" val="1340952597"/>
                  </a:ext>
                </a:extLst>
              </a:tr>
              <a:tr h="555382">
                <a:tc vMerge="1">
                  <a:txBody>
                    <a:bodyPr/>
                    <a:lstStyle/>
                    <a:p>
                      <a:endParaRPr lang="en-US" sz="2400" b="1" dirty="0">
                        <a:latin typeface="Garamond" panose="02020404030301010803" pitchFamily="18" charset="0"/>
                      </a:endParaRPr>
                    </a:p>
                  </a:txBody>
                  <a:tcPr/>
                </a:tc>
                <a:tc>
                  <a:txBody>
                    <a:bodyPr/>
                    <a:lstStyle/>
                    <a:p>
                      <a:r>
                        <a:rPr lang="en-US" sz="2400" b="1" dirty="0">
                          <a:solidFill>
                            <a:schemeClr val="bg1"/>
                          </a:solidFill>
                          <a:latin typeface="Garamond" panose="02020404030301010803" pitchFamily="18" charset="0"/>
                        </a:rPr>
                        <a:t>MX</a:t>
                      </a:r>
                    </a:p>
                  </a:txBody>
                  <a:tcPr>
                    <a:solidFill>
                      <a:srgbClr val="0077C8"/>
                    </a:solidFill>
                  </a:tcPr>
                </a:tc>
                <a:tc>
                  <a:txBody>
                    <a:bodyPr/>
                    <a:lstStyle/>
                    <a:p>
                      <a:pPr algn="ctr"/>
                      <a:r>
                        <a:rPr lang="en-US" sz="2400" dirty="0">
                          <a:latin typeface="Garamond" panose="02020404030301010803" pitchFamily="18" charset="0"/>
                        </a:rPr>
                        <a:t>0.92</a:t>
                      </a:r>
                    </a:p>
                  </a:txBody>
                  <a:tcPr/>
                </a:tc>
                <a:tc>
                  <a:txBody>
                    <a:bodyPr/>
                    <a:lstStyle/>
                    <a:p>
                      <a:pPr algn="ctr"/>
                      <a:r>
                        <a:rPr lang="en-US" sz="2400" dirty="0">
                          <a:latin typeface="Garamond" panose="02020404030301010803" pitchFamily="18" charset="0"/>
                        </a:rPr>
                        <a:t>0.89</a:t>
                      </a:r>
                    </a:p>
                  </a:txBody>
                  <a:tcPr/>
                </a:tc>
                <a:tc>
                  <a:txBody>
                    <a:bodyPr/>
                    <a:lstStyle/>
                    <a:p>
                      <a:pPr algn="ctr"/>
                      <a:r>
                        <a:rPr lang="en-US" sz="2400" dirty="0">
                          <a:latin typeface="Garamond" panose="02020404030301010803" pitchFamily="18" charset="0"/>
                        </a:rPr>
                        <a:t>0.91</a:t>
                      </a:r>
                    </a:p>
                  </a:txBody>
                  <a:tcPr/>
                </a:tc>
                <a:tc vMerge="1">
                  <a:txBody>
                    <a:bodyPr/>
                    <a:lstStyle/>
                    <a:p>
                      <a:endParaRPr lang="en-US" sz="2400" dirty="0">
                        <a:latin typeface="Garamond" panose="02020404030301010803" pitchFamily="18" charset="0"/>
                      </a:endParaRPr>
                    </a:p>
                  </a:txBody>
                  <a:tcPr/>
                </a:tc>
                <a:extLst>
                  <a:ext uri="{0D108BD9-81ED-4DB2-BD59-A6C34878D82A}">
                    <a16:rowId xmlns:a16="http://schemas.microsoft.com/office/drawing/2014/main" val="168022670"/>
                  </a:ext>
                </a:extLst>
              </a:tr>
              <a:tr h="555382">
                <a:tc rowSpan="2">
                  <a:txBody>
                    <a:bodyPr/>
                    <a:lstStyle/>
                    <a:p>
                      <a:r>
                        <a:rPr lang="en-US" sz="2400" b="1" dirty="0">
                          <a:solidFill>
                            <a:schemeClr val="bg1"/>
                          </a:solidFill>
                          <a:latin typeface="Garamond" panose="02020404030301010803" pitchFamily="18" charset="0"/>
                        </a:rPr>
                        <a:t>Noncoincident</a:t>
                      </a:r>
                    </a:p>
                  </a:txBody>
                  <a:tcPr>
                    <a:solidFill>
                      <a:srgbClr val="0077C8"/>
                    </a:solidFill>
                  </a:tcPr>
                </a:tc>
                <a:tc>
                  <a:txBody>
                    <a:bodyPr/>
                    <a:lstStyle/>
                    <a:p>
                      <a:r>
                        <a:rPr lang="en-US" sz="2400" b="1" dirty="0">
                          <a:solidFill>
                            <a:schemeClr val="bg1"/>
                          </a:solidFill>
                          <a:latin typeface="Garamond" panose="02020404030301010803" pitchFamily="18" charset="0"/>
                        </a:rPr>
                        <a:t>BC</a:t>
                      </a:r>
                    </a:p>
                  </a:txBody>
                  <a:tcPr>
                    <a:solidFill>
                      <a:srgbClr val="0077C8"/>
                    </a:solidFill>
                  </a:tcPr>
                </a:tc>
                <a:tc>
                  <a:txBody>
                    <a:bodyPr/>
                    <a:lstStyle/>
                    <a:p>
                      <a:pPr algn="ctr"/>
                      <a:r>
                        <a:rPr lang="en-US" sz="2400" dirty="0">
                          <a:latin typeface="Garamond" panose="02020404030301010803" pitchFamily="18" charset="0"/>
                        </a:rPr>
                        <a:t>0.62</a:t>
                      </a:r>
                    </a:p>
                  </a:txBody>
                  <a:tcPr/>
                </a:tc>
                <a:tc>
                  <a:txBody>
                    <a:bodyPr/>
                    <a:lstStyle/>
                    <a:p>
                      <a:pPr algn="ctr"/>
                      <a:r>
                        <a:rPr lang="en-US" sz="2400" dirty="0">
                          <a:latin typeface="Garamond" panose="02020404030301010803" pitchFamily="18" charset="0"/>
                        </a:rPr>
                        <a:t>0.20</a:t>
                      </a:r>
                    </a:p>
                  </a:txBody>
                  <a:tcPr/>
                </a:tc>
                <a:tc>
                  <a:txBody>
                    <a:bodyPr/>
                    <a:lstStyle/>
                    <a:p>
                      <a:pPr algn="ctr"/>
                      <a:r>
                        <a:rPr lang="en-US" sz="2400" dirty="0">
                          <a:latin typeface="Garamond" panose="02020404030301010803" pitchFamily="18" charset="0"/>
                        </a:rPr>
                        <a:t>0.31</a:t>
                      </a:r>
                    </a:p>
                  </a:txBody>
                  <a:tcPr/>
                </a:tc>
                <a:tc rowSpan="2">
                  <a:txBody>
                    <a:bodyPr/>
                    <a:lstStyle/>
                    <a:p>
                      <a:pPr algn="ctr"/>
                      <a:r>
                        <a:rPr lang="en-US" sz="2400" dirty="0">
                          <a:latin typeface="Garamond" panose="02020404030301010803" pitchFamily="18" charset="0"/>
                        </a:rPr>
                        <a:t>0.52</a:t>
                      </a:r>
                    </a:p>
                  </a:txBody>
                  <a:tcPr/>
                </a:tc>
                <a:extLst>
                  <a:ext uri="{0D108BD9-81ED-4DB2-BD59-A6C34878D82A}">
                    <a16:rowId xmlns:a16="http://schemas.microsoft.com/office/drawing/2014/main" val="3869371589"/>
                  </a:ext>
                </a:extLst>
              </a:tr>
              <a:tr h="555382">
                <a:tc vMerge="1">
                  <a:txBody>
                    <a:bodyPr/>
                    <a:lstStyle/>
                    <a:p>
                      <a:endParaRPr lang="en-US" sz="2400" b="1" dirty="0">
                        <a:latin typeface="Garamond" panose="02020404030301010803" pitchFamily="18" charset="0"/>
                      </a:endParaRPr>
                    </a:p>
                  </a:txBody>
                  <a:tcPr/>
                </a:tc>
                <a:tc>
                  <a:txBody>
                    <a:bodyPr/>
                    <a:lstStyle/>
                    <a:p>
                      <a:r>
                        <a:rPr lang="en-US" sz="2400" b="1" dirty="0">
                          <a:solidFill>
                            <a:schemeClr val="bg1"/>
                          </a:solidFill>
                          <a:latin typeface="Garamond" panose="02020404030301010803" pitchFamily="18" charset="0"/>
                        </a:rPr>
                        <a:t>MX</a:t>
                      </a:r>
                    </a:p>
                  </a:txBody>
                  <a:tcPr>
                    <a:solidFill>
                      <a:srgbClr val="0077C8"/>
                    </a:solidFill>
                  </a:tcPr>
                </a:tc>
                <a:tc>
                  <a:txBody>
                    <a:bodyPr/>
                    <a:lstStyle/>
                    <a:p>
                      <a:pPr algn="ctr"/>
                      <a:r>
                        <a:rPr lang="en-US" sz="2400" dirty="0">
                          <a:latin typeface="Garamond" panose="02020404030301010803" pitchFamily="18" charset="0"/>
                        </a:rPr>
                        <a:t>0.50</a:t>
                      </a:r>
                    </a:p>
                  </a:txBody>
                  <a:tcPr/>
                </a:tc>
                <a:tc>
                  <a:txBody>
                    <a:bodyPr/>
                    <a:lstStyle/>
                    <a:p>
                      <a:pPr algn="ctr"/>
                      <a:r>
                        <a:rPr lang="en-US" sz="2400" dirty="0">
                          <a:latin typeface="Garamond" panose="02020404030301010803" pitchFamily="18" charset="0"/>
                        </a:rPr>
                        <a:t>0.87</a:t>
                      </a:r>
                    </a:p>
                  </a:txBody>
                  <a:tcPr/>
                </a:tc>
                <a:tc>
                  <a:txBody>
                    <a:bodyPr/>
                    <a:lstStyle/>
                    <a:p>
                      <a:pPr algn="ctr"/>
                      <a:r>
                        <a:rPr lang="en-US" sz="2400" dirty="0">
                          <a:latin typeface="Garamond" panose="02020404030301010803" pitchFamily="18" charset="0"/>
                        </a:rPr>
                        <a:t>0.46</a:t>
                      </a:r>
                    </a:p>
                  </a:txBody>
                  <a:tcPr/>
                </a:tc>
                <a:tc vMerge="1">
                  <a:txBody>
                    <a:bodyPr/>
                    <a:lstStyle/>
                    <a:p>
                      <a:endParaRPr lang="en-US" sz="2400" dirty="0">
                        <a:latin typeface="Garamond" panose="02020404030301010803" pitchFamily="18" charset="0"/>
                      </a:endParaRPr>
                    </a:p>
                  </a:txBody>
                  <a:tcPr/>
                </a:tc>
                <a:extLst>
                  <a:ext uri="{0D108BD9-81ED-4DB2-BD59-A6C34878D82A}">
                    <a16:rowId xmlns:a16="http://schemas.microsoft.com/office/drawing/2014/main" val="1620901833"/>
                  </a:ext>
                </a:extLst>
              </a:tr>
            </a:tbl>
          </a:graphicData>
        </a:graphic>
      </p:graphicFrame>
      <p:sp>
        <p:nvSpPr>
          <p:cNvPr id="6" name="TextBox 5">
            <a:extLst>
              <a:ext uri="{FF2B5EF4-FFF2-40B4-BE49-F238E27FC236}">
                <a16:creationId xmlns:a16="http://schemas.microsoft.com/office/drawing/2014/main" id="{1A565CCD-45AA-D37C-893F-1EB97FDB6411}"/>
              </a:ext>
            </a:extLst>
          </p:cNvPr>
          <p:cNvSpPr txBox="1"/>
          <p:nvPr/>
        </p:nvSpPr>
        <p:spPr>
          <a:xfrm>
            <a:off x="13843739" y="22811436"/>
            <a:ext cx="12709012" cy="6500163"/>
          </a:xfrm>
          <a:prstGeom prst="rect">
            <a:avLst/>
          </a:prstGeom>
          <a:solidFill>
            <a:schemeClr val="accent1">
              <a:lumMod val="20000"/>
              <a:lumOff val="80000"/>
            </a:schemeClr>
          </a:solidFill>
          <a:ln w="76200">
            <a:solidFill>
              <a:schemeClr val="tx1"/>
            </a:solidFill>
          </a:ln>
        </p:spPr>
        <p:txBody>
          <a:bodyPr wrap="square">
            <a:noAutofit/>
          </a:bodyPr>
          <a:lstStyle/>
          <a:p>
            <a:pPr algn="just">
              <a:lnSpc>
                <a:spcPct val="107000"/>
              </a:lnSpc>
            </a:pPr>
            <a:endParaRPr lang="en-US" sz="22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C54B249-B631-B756-3777-E736EE197FDB}"/>
              </a:ext>
            </a:extLst>
          </p:cNvPr>
          <p:cNvSpPr txBox="1"/>
          <p:nvPr/>
        </p:nvSpPr>
        <p:spPr>
          <a:xfrm>
            <a:off x="13843737" y="22215994"/>
            <a:ext cx="12709012"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Future Work</a:t>
            </a:r>
          </a:p>
        </p:txBody>
      </p:sp>
      <p:sp>
        <p:nvSpPr>
          <p:cNvPr id="25" name="TextBox 24">
            <a:extLst>
              <a:ext uri="{FF2B5EF4-FFF2-40B4-BE49-F238E27FC236}">
                <a16:creationId xmlns:a16="http://schemas.microsoft.com/office/drawing/2014/main" id="{DBF883B7-3B87-5471-224F-BFB2E564D763}"/>
              </a:ext>
            </a:extLst>
          </p:cNvPr>
          <p:cNvSpPr txBox="1"/>
          <p:nvPr/>
        </p:nvSpPr>
        <p:spPr>
          <a:xfrm>
            <a:off x="13807742" y="17300665"/>
            <a:ext cx="8372366" cy="1200329"/>
          </a:xfrm>
          <a:prstGeom prst="rect">
            <a:avLst/>
          </a:prstGeom>
          <a:noFill/>
        </p:spPr>
        <p:txBody>
          <a:bodyPr wrap="square" rtlCol="0">
            <a:spAutoFit/>
          </a:bodyPr>
          <a:lstStyle/>
          <a:p>
            <a:pPr algn="ctr"/>
            <a:r>
              <a:rPr lang="en-US" sz="3600" i="1" dirty="0">
                <a:latin typeface="Helvetica" panose="020B0604020202020204" pitchFamily="34" charset="0"/>
                <a:cs typeface="Helvetica" panose="020B0604020202020204" pitchFamily="34" charset="0"/>
              </a:rPr>
              <a:t>Classification Report</a:t>
            </a:r>
          </a:p>
          <a:p>
            <a:pPr algn="ctr"/>
            <a:endParaRPr lang="en-US" sz="3600" dirty="0">
              <a:latin typeface="Helvetica" panose="020B0604020202020204" pitchFamily="34" charset="0"/>
              <a:cs typeface="Helvetica" panose="020B0604020202020204" pitchFamily="34" charset="0"/>
            </a:endParaRPr>
          </a:p>
        </p:txBody>
      </p:sp>
      <p:sp>
        <p:nvSpPr>
          <p:cNvPr id="33" name="TextBox 32">
            <a:extLst>
              <a:ext uri="{FF2B5EF4-FFF2-40B4-BE49-F238E27FC236}">
                <a16:creationId xmlns:a16="http://schemas.microsoft.com/office/drawing/2014/main" id="{1E1F851A-EEB2-A0B4-576A-42FD736FF51C}"/>
              </a:ext>
            </a:extLst>
          </p:cNvPr>
          <p:cNvSpPr txBox="1"/>
          <p:nvPr/>
        </p:nvSpPr>
        <p:spPr>
          <a:xfrm>
            <a:off x="13784154" y="11908045"/>
            <a:ext cx="8372366" cy="1200329"/>
          </a:xfrm>
          <a:prstGeom prst="rect">
            <a:avLst/>
          </a:prstGeom>
          <a:noFill/>
        </p:spPr>
        <p:txBody>
          <a:bodyPr wrap="square" rtlCol="0">
            <a:spAutoFit/>
          </a:bodyPr>
          <a:lstStyle/>
          <a:p>
            <a:pPr algn="ctr"/>
            <a:r>
              <a:rPr lang="en-US" sz="3600" i="1" dirty="0">
                <a:latin typeface="Helvetica" panose="020B0604020202020204" pitchFamily="34" charset="0"/>
                <a:cs typeface="Helvetica" panose="020B0604020202020204" pitchFamily="34" charset="0"/>
              </a:rPr>
              <a:t>Flare Counts</a:t>
            </a:r>
          </a:p>
          <a:p>
            <a:pPr algn="ctr"/>
            <a:endParaRPr lang="en-US" sz="3600" dirty="0">
              <a:latin typeface="Helvetica" panose="020B0604020202020204" pitchFamily="34" charset="0"/>
              <a:cs typeface="Helvetica" panose="020B0604020202020204" pitchFamily="34" charset="0"/>
            </a:endParaRPr>
          </a:p>
        </p:txBody>
      </p:sp>
      <p:sp>
        <p:nvSpPr>
          <p:cNvPr id="34" name="TextBox 33">
            <a:extLst>
              <a:ext uri="{FF2B5EF4-FFF2-40B4-BE49-F238E27FC236}">
                <a16:creationId xmlns:a16="http://schemas.microsoft.com/office/drawing/2014/main" id="{C5621861-5A9C-4BE7-807B-C765F37E0A78}"/>
              </a:ext>
            </a:extLst>
          </p:cNvPr>
          <p:cNvSpPr txBox="1"/>
          <p:nvPr/>
        </p:nvSpPr>
        <p:spPr>
          <a:xfrm>
            <a:off x="22454580" y="8888804"/>
            <a:ext cx="8558429" cy="13174419"/>
          </a:xfrm>
          <a:prstGeom prst="rect">
            <a:avLst/>
          </a:prstGeom>
          <a:solidFill>
            <a:schemeClr val="accent1">
              <a:lumMod val="20000"/>
              <a:lumOff val="80000"/>
            </a:schemeClr>
          </a:solidFill>
          <a:ln w="76200">
            <a:solidFill>
              <a:schemeClr val="tx1"/>
            </a:solidFill>
          </a:ln>
        </p:spPr>
        <p:txBody>
          <a:bodyPr wrap="square">
            <a:noAutofit/>
          </a:bodyPr>
          <a:lstStyle/>
          <a:p>
            <a:pPr algn="just">
              <a:lnSpc>
                <a:spcPct val="107000"/>
              </a:lnSpc>
            </a:pPr>
            <a:endParaRPr lang="en-US" sz="22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772122FB-F360-37F2-B729-61596E8C2FB3}"/>
              </a:ext>
            </a:extLst>
          </p:cNvPr>
          <p:cNvSpPr txBox="1"/>
          <p:nvPr/>
        </p:nvSpPr>
        <p:spPr>
          <a:xfrm>
            <a:off x="22454578" y="8293361"/>
            <a:ext cx="8558431" cy="1002134"/>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LDA-based Classification</a:t>
            </a:r>
          </a:p>
          <a:p>
            <a:pPr algn="ctr">
              <a:lnSpc>
                <a:spcPct val="107000"/>
              </a:lnSpc>
            </a:pPr>
            <a:r>
              <a:rPr lang="en-US" sz="2400" b="1" dirty="0">
                <a:solidFill>
                  <a:schemeClr val="bg2"/>
                </a:solidFill>
                <a:latin typeface="Helvetica" panose="020B0604020202020204" pitchFamily="34" charset="0"/>
                <a:ea typeface="NimbusRomNo9L-Regu"/>
                <a:cs typeface="Helvetica" panose="020B0604020202020204" pitchFamily="34" charset="0"/>
              </a:rPr>
              <a:t>(B vs. MX, 2012-2016)</a:t>
            </a:r>
          </a:p>
        </p:txBody>
      </p:sp>
      <p:graphicFrame>
        <p:nvGraphicFramePr>
          <p:cNvPr id="36" name="Table 1087">
            <a:extLst>
              <a:ext uri="{FF2B5EF4-FFF2-40B4-BE49-F238E27FC236}">
                <a16:creationId xmlns:a16="http://schemas.microsoft.com/office/drawing/2014/main" id="{2DF5B663-F70C-8320-4054-D30E8CC66C01}"/>
              </a:ext>
            </a:extLst>
          </p:cNvPr>
          <p:cNvGraphicFramePr>
            <a:graphicFrameLocks noGrp="1"/>
          </p:cNvGraphicFramePr>
          <p:nvPr>
            <p:extLst>
              <p:ext uri="{D42A27DB-BD31-4B8C-83A1-F6EECF244321}">
                <p14:modId xmlns:p14="http://schemas.microsoft.com/office/powerpoint/2010/main" val="3513238482"/>
              </p:ext>
            </p:extLst>
          </p:nvPr>
        </p:nvGraphicFramePr>
        <p:xfrm>
          <a:off x="22584391" y="9430006"/>
          <a:ext cx="8203862" cy="2559851"/>
        </p:xfrm>
        <a:graphic>
          <a:graphicData uri="http://schemas.openxmlformats.org/drawingml/2006/table">
            <a:tbl>
              <a:tblPr firstRow="1" bandRow="1">
                <a:tableStyleId>{5C22544A-7EE6-4342-B048-85BDC9FD1C3A}</a:tableStyleId>
              </a:tblPr>
              <a:tblGrid>
                <a:gridCol w="2310886">
                  <a:extLst>
                    <a:ext uri="{9D8B030D-6E8A-4147-A177-3AD203B41FA5}">
                      <a16:colId xmlns:a16="http://schemas.microsoft.com/office/drawing/2014/main" val="3655784545"/>
                    </a:ext>
                  </a:extLst>
                </a:gridCol>
                <a:gridCol w="1533833">
                  <a:extLst>
                    <a:ext uri="{9D8B030D-6E8A-4147-A177-3AD203B41FA5}">
                      <a16:colId xmlns:a16="http://schemas.microsoft.com/office/drawing/2014/main" val="1793604408"/>
                    </a:ext>
                  </a:extLst>
                </a:gridCol>
                <a:gridCol w="1651819">
                  <a:extLst>
                    <a:ext uri="{9D8B030D-6E8A-4147-A177-3AD203B41FA5}">
                      <a16:colId xmlns:a16="http://schemas.microsoft.com/office/drawing/2014/main" val="1546985662"/>
                    </a:ext>
                  </a:extLst>
                </a:gridCol>
                <a:gridCol w="1268361">
                  <a:extLst>
                    <a:ext uri="{9D8B030D-6E8A-4147-A177-3AD203B41FA5}">
                      <a16:colId xmlns:a16="http://schemas.microsoft.com/office/drawing/2014/main" val="761977348"/>
                    </a:ext>
                  </a:extLst>
                </a:gridCol>
                <a:gridCol w="1438963">
                  <a:extLst>
                    <a:ext uri="{9D8B030D-6E8A-4147-A177-3AD203B41FA5}">
                      <a16:colId xmlns:a16="http://schemas.microsoft.com/office/drawing/2014/main" val="1943656892"/>
                    </a:ext>
                  </a:extLst>
                </a:gridCol>
              </a:tblGrid>
              <a:tr h="820971">
                <a:tc>
                  <a:txBody>
                    <a:bodyPr/>
                    <a:lstStyle/>
                    <a:p>
                      <a:r>
                        <a:rPr lang="en-US" sz="2400" dirty="0">
                          <a:latin typeface="Garamond" panose="02020404030301010803" pitchFamily="18" charset="0"/>
                        </a:rPr>
                        <a:t>Coincidence</a:t>
                      </a:r>
                    </a:p>
                  </a:txBody>
                  <a:tcPr>
                    <a:solidFill>
                      <a:srgbClr val="0077C8"/>
                    </a:solidFill>
                  </a:tcPr>
                </a:tc>
                <a:tc>
                  <a:txBody>
                    <a:bodyPr/>
                    <a:lstStyle/>
                    <a:p>
                      <a:r>
                        <a:rPr lang="en-US" sz="2400" dirty="0">
                          <a:latin typeface="Garamond" panose="02020404030301010803" pitchFamily="18" charset="0"/>
                        </a:rPr>
                        <a:t>B-Class</a:t>
                      </a:r>
                    </a:p>
                  </a:txBody>
                  <a:tcPr>
                    <a:solidFill>
                      <a:srgbClr val="0077C8"/>
                    </a:solidFill>
                  </a:tcPr>
                </a:tc>
                <a:tc>
                  <a:txBody>
                    <a:bodyPr/>
                    <a:lstStyle/>
                    <a:p>
                      <a:r>
                        <a:rPr lang="en-US" sz="2400" dirty="0">
                          <a:latin typeface="Garamond" panose="02020404030301010803" pitchFamily="18" charset="0"/>
                        </a:rPr>
                        <a:t>M-Class</a:t>
                      </a:r>
                    </a:p>
                  </a:txBody>
                  <a:tcPr>
                    <a:solidFill>
                      <a:srgbClr val="0077C8"/>
                    </a:solidFill>
                  </a:tcPr>
                </a:tc>
                <a:tc>
                  <a:txBody>
                    <a:bodyPr/>
                    <a:lstStyle/>
                    <a:p>
                      <a:r>
                        <a:rPr lang="en-US" sz="2400" dirty="0">
                          <a:latin typeface="Garamond" panose="02020404030301010803" pitchFamily="18" charset="0"/>
                        </a:rPr>
                        <a:t>X-Class</a:t>
                      </a:r>
                    </a:p>
                  </a:txBody>
                  <a:tcPr>
                    <a:solidFill>
                      <a:srgbClr val="0077C8"/>
                    </a:solidFill>
                  </a:tcPr>
                </a:tc>
                <a:tc>
                  <a:txBody>
                    <a:bodyPr/>
                    <a:lstStyle/>
                    <a:p>
                      <a:r>
                        <a:rPr lang="en-US" sz="2400" dirty="0">
                          <a:latin typeface="Garamond" panose="02020404030301010803" pitchFamily="18" charset="0"/>
                        </a:rPr>
                        <a:t>Total</a:t>
                      </a:r>
                    </a:p>
                  </a:txBody>
                  <a:tcPr>
                    <a:solidFill>
                      <a:srgbClr val="0077C8"/>
                    </a:solidFill>
                  </a:tcPr>
                </a:tc>
                <a:extLst>
                  <a:ext uri="{0D108BD9-81ED-4DB2-BD59-A6C34878D82A}">
                    <a16:rowId xmlns:a16="http://schemas.microsoft.com/office/drawing/2014/main" val="395546701"/>
                  </a:ext>
                </a:extLst>
              </a:tr>
              <a:tr h="455825">
                <a:tc>
                  <a:txBody>
                    <a:bodyPr/>
                    <a:lstStyle/>
                    <a:p>
                      <a:r>
                        <a:rPr lang="en-US" sz="2400" b="1" dirty="0">
                          <a:solidFill>
                            <a:schemeClr val="bg1"/>
                          </a:solidFill>
                          <a:latin typeface="Garamond" panose="02020404030301010803" pitchFamily="18" charset="0"/>
                        </a:rPr>
                        <a:t>All</a:t>
                      </a:r>
                    </a:p>
                  </a:txBody>
                  <a:tcPr>
                    <a:solidFill>
                      <a:srgbClr val="0077C8"/>
                    </a:solidFill>
                  </a:tcPr>
                </a:tc>
                <a:tc>
                  <a:txBody>
                    <a:bodyPr/>
                    <a:lstStyle/>
                    <a:p>
                      <a:pPr algn="ctr"/>
                      <a:r>
                        <a:rPr lang="en-US" sz="2400" dirty="0">
                          <a:latin typeface="Garamond" panose="02020404030301010803" pitchFamily="18" charset="0"/>
                        </a:rPr>
                        <a:t>255</a:t>
                      </a:r>
                    </a:p>
                  </a:txBody>
                  <a:tcPr/>
                </a:tc>
                <a:tc>
                  <a:txBody>
                    <a:bodyPr/>
                    <a:lstStyle/>
                    <a:p>
                      <a:pPr algn="ctr"/>
                      <a:r>
                        <a:rPr lang="en-US" sz="2400" dirty="0">
                          <a:latin typeface="Garamond" panose="02020404030301010803" pitchFamily="18" charset="0"/>
                        </a:rPr>
                        <a:t>533</a:t>
                      </a:r>
                    </a:p>
                  </a:txBody>
                  <a:tcPr/>
                </a:tc>
                <a:tc>
                  <a:txBody>
                    <a:bodyPr/>
                    <a:lstStyle/>
                    <a:p>
                      <a:pPr algn="ctr"/>
                      <a:r>
                        <a:rPr lang="en-US" sz="2400" dirty="0">
                          <a:latin typeface="Garamond" panose="02020404030301010803" pitchFamily="18" charset="0"/>
                        </a:rPr>
                        <a:t>36</a:t>
                      </a:r>
                    </a:p>
                  </a:txBody>
                  <a:tcPr/>
                </a:tc>
                <a:tc>
                  <a:txBody>
                    <a:bodyPr/>
                    <a:lstStyle/>
                    <a:p>
                      <a:pPr algn="ctr"/>
                      <a:r>
                        <a:rPr lang="en-US" sz="2400" b="0" dirty="0">
                          <a:latin typeface="Garamond" panose="02020404030301010803" pitchFamily="18" charset="0"/>
                        </a:rPr>
                        <a:t>824</a:t>
                      </a:r>
                    </a:p>
                  </a:txBody>
                  <a:tcPr/>
                </a:tc>
                <a:extLst>
                  <a:ext uri="{0D108BD9-81ED-4DB2-BD59-A6C34878D82A}">
                    <a16:rowId xmlns:a16="http://schemas.microsoft.com/office/drawing/2014/main" val="3866774838"/>
                  </a:ext>
                </a:extLst>
              </a:tr>
              <a:tr h="640840">
                <a:tc>
                  <a:txBody>
                    <a:bodyPr/>
                    <a:lstStyle/>
                    <a:p>
                      <a:r>
                        <a:rPr lang="en-US" sz="2400" b="1" dirty="0">
                          <a:solidFill>
                            <a:schemeClr val="bg1"/>
                          </a:solidFill>
                          <a:latin typeface="Garamond" panose="02020404030301010803" pitchFamily="18" charset="0"/>
                        </a:rPr>
                        <a:t>Coincident</a:t>
                      </a:r>
                    </a:p>
                  </a:txBody>
                  <a:tcPr>
                    <a:solidFill>
                      <a:srgbClr val="0077C8"/>
                    </a:solidFill>
                  </a:tcPr>
                </a:tc>
                <a:tc>
                  <a:txBody>
                    <a:bodyPr/>
                    <a:lstStyle/>
                    <a:p>
                      <a:pPr algn="ctr"/>
                      <a:r>
                        <a:rPr lang="en-US" sz="2400" dirty="0">
                          <a:latin typeface="Garamond" panose="02020404030301010803" pitchFamily="18" charset="0"/>
                        </a:rPr>
                        <a:t>48</a:t>
                      </a:r>
                    </a:p>
                  </a:txBody>
                  <a:tcPr/>
                </a:tc>
                <a:tc>
                  <a:txBody>
                    <a:bodyPr/>
                    <a:lstStyle/>
                    <a:p>
                      <a:pPr algn="ctr"/>
                      <a:r>
                        <a:rPr lang="en-US" sz="2400" dirty="0">
                          <a:latin typeface="Garamond" panose="02020404030301010803" pitchFamily="18" charset="0"/>
                        </a:rPr>
                        <a:t>287</a:t>
                      </a:r>
                    </a:p>
                  </a:txBody>
                  <a:tcPr/>
                </a:tc>
                <a:tc>
                  <a:txBody>
                    <a:bodyPr/>
                    <a:lstStyle/>
                    <a:p>
                      <a:pPr algn="ctr"/>
                      <a:r>
                        <a:rPr lang="en-US" sz="2400" dirty="0">
                          <a:latin typeface="Garamond" panose="02020404030301010803" pitchFamily="18" charset="0"/>
                        </a:rPr>
                        <a:t>27</a:t>
                      </a:r>
                    </a:p>
                  </a:txBody>
                  <a:tcPr/>
                </a:tc>
                <a:tc>
                  <a:txBody>
                    <a:bodyPr/>
                    <a:lstStyle/>
                    <a:p>
                      <a:pPr algn="ctr"/>
                      <a:r>
                        <a:rPr lang="en-US" sz="2400" b="0" dirty="0">
                          <a:latin typeface="Garamond" panose="02020404030301010803" pitchFamily="18" charset="0"/>
                        </a:rPr>
                        <a:t>362</a:t>
                      </a:r>
                    </a:p>
                  </a:txBody>
                  <a:tcPr/>
                </a:tc>
                <a:extLst>
                  <a:ext uri="{0D108BD9-81ED-4DB2-BD59-A6C34878D82A}">
                    <a16:rowId xmlns:a16="http://schemas.microsoft.com/office/drawing/2014/main" val="1342948381"/>
                  </a:ext>
                </a:extLst>
              </a:tr>
              <a:tr h="640840">
                <a:tc>
                  <a:txBody>
                    <a:bodyPr/>
                    <a:lstStyle/>
                    <a:p>
                      <a:r>
                        <a:rPr lang="en-US" sz="2400" b="1" dirty="0">
                          <a:solidFill>
                            <a:schemeClr val="bg1"/>
                          </a:solidFill>
                          <a:latin typeface="Garamond" panose="02020404030301010803" pitchFamily="18" charset="0"/>
                        </a:rPr>
                        <a:t>Noncoincident</a:t>
                      </a:r>
                    </a:p>
                  </a:txBody>
                  <a:tcPr>
                    <a:solidFill>
                      <a:srgbClr val="0077C8"/>
                    </a:solidFill>
                  </a:tcPr>
                </a:tc>
                <a:tc>
                  <a:txBody>
                    <a:bodyPr/>
                    <a:lstStyle/>
                    <a:p>
                      <a:pPr algn="ctr"/>
                      <a:r>
                        <a:rPr lang="en-US" sz="2400" dirty="0">
                          <a:latin typeface="Garamond" panose="02020404030301010803" pitchFamily="18" charset="0"/>
                        </a:rPr>
                        <a:t>207</a:t>
                      </a:r>
                    </a:p>
                  </a:txBody>
                  <a:tcPr/>
                </a:tc>
                <a:tc>
                  <a:txBody>
                    <a:bodyPr/>
                    <a:lstStyle/>
                    <a:p>
                      <a:pPr algn="ctr"/>
                      <a:r>
                        <a:rPr lang="en-US" sz="2400" dirty="0">
                          <a:latin typeface="Garamond" panose="02020404030301010803" pitchFamily="18" charset="0"/>
                        </a:rPr>
                        <a:t>246</a:t>
                      </a:r>
                    </a:p>
                  </a:txBody>
                  <a:tcPr/>
                </a:tc>
                <a:tc>
                  <a:txBody>
                    <a:bodyPr/>
                    <a:lstStyle/>
                    <a:p>
                      <a:pPr algn="ctr"/>
                      <a:r>
                        <a:rPr lang="en-US" sz="2400" dirty="0">
                          <a:latin typeface="Garamond" panose="02020404030301010803" pitchFamily="18" charset="0"/>
                        </a:rPr>
                        <a:t>9</a:t>
                      </a:r>
                    </a:p>
                  </a:txBody>
                  <a:tcPr/>
                </a:tc>
                <a:tc>
                  <a:txBody>
                    <a:bodyPr/>
                    <a:lstStyle/>
                    <a:p>
                      <a:pPr algn="ctr"/>
                      <a:r>
                        <a:rPr lang="en-US" sz="2400" b="0" dirty="0">
                          <a:latin typeface="Garamond" panose="02020404030301010803" pitchFamily="18" charset="0"/>
                        </a:rPr>
                        <a:t>462</a:t>
                      </a:r>
                    </a:p>
                  </a:txBody>
                  <a:tcPr/>
                </a:tc>
                <a:extLst>
                  <a:ext uri="{0D108BD9-81ED-4DB2-BD59-A6C34878D82A}">
                    <a16:rowId xmlns:a16="http://schemas.microsoft.com/office/drawing/2014/main" val="843084712"/>
                  </a:ext>
                </a:extLst>
              </a:tr>
            </a:tbl>
          </a:graphicData>
        </a:graphic>
      </p:graphicFrame>
      <p:pic>
        <p:nvPicPr>
          <p:cNvPr id="39" name="Picture 38">
            <a:extLst>
              <a:ext uri="{FF2B5EF4-FFF2-40B4-BE49-F238E27FC236}">
                <a16:creationId xmlns:a16="http://schemas.microsoft.com/office/drawing/2014/main" id="{E85A3935-6712-D4BE-FECF-3FF95A1F9016}"/>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22584391" y="18274936"/>
            <a:ext cx="8288114" cy="3726470"/>
          </a:xfrm>
          <a:prstGeom prst="rect">
            <a:avLst/>
          </a:prstGeom>
        </p:spPr>
      </p:pic>
      <p:graphicFrame>
        <p:nvGraphicFramePr>
          <p:cNvPr id="46" name="Table 1125">
            <a:extLst>
              <a:ext uri="{FF2B5EF4-FFF2-40B4-BE49-F238E27FC236}">
                <a16:creationId xmlns:a16="http://schemas.microsoft.com/office/drawing/2014/main" id="{C106F1AF-AFB7-A237-69FC-133FF3036D87}"/>
              </a:ext>
            </a:extLst>
          </p:cNvPr>
          <p:cNvGraphicFramePr>
            <a:graphicFrameLocks noGrp="1"/>
          </p:cNvGraphicFramePr>
          <p:nvPr>
            <p:extLst>
              <p:ext uri="{D42A27DB-BD31-4B8C-83A1-F6EECF244321}">
                <p14:modId xmlns:p14="http://schemas.microsoft.com/office/powerpoint/2010/main" val="3126111717"/>
              </p:ext>
            </p:extLst>
          </p:nvPr>
        </p:nvGraphicFramePr>
        <p:xfrm>
          <a:off x="22542918" y="12872310"/>
          <a:ext cx="8375146" cy="4376769"/>
        </p:xfrm>
        <a:graphic>
          <a:graphicData uri="http://schemas.openxmlformats.org/drawingml/2006/table">
            <a:tbl>
              <a:tblPr firstRow="1" bandRow="1">
                <a:tableStyleId>{5C22544A-7EE6-4342-B048-85BDC9FD1C3A}</a:tableStyleId>
              </a:tblPr>
              <a:tblGrid>
                <a:gridCol w="2126283">
                  <a:extLst>
                    <a:ext uri="{9D8B030D-6E8A-4147-A177-3AD203B41FA5}">
                      <a16:colId xmlns:a16="http://schemas.microsoft.com/office/drawing/2014/main" val="3450879176"/>
                    </a:ext>
                  </a:extLst>
                </a:gridCol>
                <a:gridCol w="971550">
                  <a:extLst>
                    <a:ext uri="{9D8B030D-6E8A-4147-A177-3AD203B41FA5}">
                      <a16:colId xmlns:a16="http://schemas.microsoft.com/office/drawing/2014/main" val="3983471467"/>
                    </a:ext>
                  </a:extLst>
                </a:gridCol>
                <a:gridCol w="1390650">
                  <a:extLst>
                    <a:ext uri="{9D8B030D-6E8A-4147-A177-3AD203B41FA5}">
                      <a16:colId xmlns:a16="http://schemas.microsoft.com/office/drawing/2014/main" val="75569077"/>
                    </a:ext>
                  </a:extLst>
                </a:gridCol>
                <a:gridCol w="1123950">
                  <a:extLst>
                    <a:ext uri="{9D8B030D-6E8A-4147-A177-3AD203B41FA5}">
                      <a16:colId xmlns:a16="http://schemas.microsoft.com/office/drawing/2014/main" val="2896261618"/>
                    </a:ext>
                  </a:extLst>
                </a:gridCol>
                <a:gridCol w="1366855">
                  <a:extLst>
                    <a:ext uri="{9D8B030D-6E8A-4147-A177-3AD203B41FA5}">
                      <a16:colId xmlns:a16="http://schemas.microsoft.com/office/drawing/2014/main" val="2670644805"/>
                    </a:ext>
                  </a:extLst>
                </a:gridCol>
                <a:gridCol w="1395858">
                  <a:extLst>
                    <a:ext uri="{9D8B030D-6E8A-4147-A177-3AD203B41FA5}">
                      <a16:colId xmlns:a16="http://schemas.microsoft.com/office/drawing/2014/main" val="1609093773"/>
                    </a:ext>
                  </a:extLst>
                </a:gridCol>
              </a:tblGrid>
              <a:tr h="1122684">
                <a:tc>
                  <a:txBody>
                    <a:bodyPr/>
                    <a:lstStyle/>
                    <a:p>
                      <a:r>
                        <a:rPr lang="en-US" sz="2400" b="1" dirty="0">
                          <a:latin typeface="Garamond" panose="02020404030301010803" pitchFamily="18" charset="0"/>
                        </a:rPr>
                        <a:t>Coincidence</a:t>
                      </a:r>
                    </a:p>
                  </a:txBody>
                  <a:tcPr>
                    <a:solidFill>
                      <a:srgbClr val="0077C8"/>
                    </a:solidFill>
                  </a:tcPr>
                </a:tc>
                <a:tc>
                  <a:txBody>
                    <a:bodyPr/>
                    <a:lstStyle/>
                    <a:p>
                      <a:r>
                        <a:rPr lang="en-US" sz="2400" b="1" dirty="0">
                          <a:latin typeface="Garamond" panose="02020404030301010803" pitchFamily="18" charset="0"/>
                        </a:rPr>
                        <a:t>Flare Class</a:t>
                      </a:r>
                    </a:p>
                  </a:txBody>
                  <a:tcPr>
                    <a:solidFill>
                      <a:srgbClr val="0077C8"/>
                    </a:solidFill>
                  </a:tcPr>
                </a:tc>
                <a:tc>
                  <a:txBody>
                    <a:bodyPr/>
                    <a:lstStyle/>
                    <a:p>
                      <a:r>
                        <a:rPr lang="en-US" sz="2400" b="1" dirty="0">
                          <a:latin typeface="Garamond" panose="02020404030301010803" pitchFamily="18" charset="0"/>
                        </a:rPr>
                        <a:t>Precision</a:t>
                      </a:r>
                    </a:p>
                  </a:txBody>
                  <a:tcPr>
                    <a:solidFill>
                      <a:srgbClr val="0077C8"/>
                    </a:solidFill>
                  </a:tcPr>
                </a:tc>
                <a:tc>
                  <a:txBody>
                    <a:bodyPr/>
                    <a:lstStyle/>
                    <a:p>
                      <a:r>
                        <a:rPr lang="en-US" sz="2400" b="1" dirty="0">
                          <a:latin typeface="Garamond" panose="02020404030301010803" pitchFamily="18" charset="0"/>
                        </a:rPr>
                        <a:t>Recall</a:t>
                      </a:r>
                    </a:p>
                  </a:txBody>
                  <a:tcPr>
                    <a:solidFill>
                      <a:srgbClr val="0077C8"/>
                    </a:solidFill>
                  </a:tcPr>
                </a:tc>
                <a:tc>
                  <a:txBody>
                    <a:bodyPr/>
                    <a:lstStyle/>
                    <a:p>
                      <a:r>
                        <a:rPr lang="en-US" sz="2400" b="1" dirty="0">
                          <a:latin typeface="Garamond" panose="02020404030301010803" pitchFamily="18" charset="0"/>
                        </a:rPr>
                        <a:t>F1-Score</a:t>
                      </a:r>
                    </a:p>
                  </a:txBody>
                  <a:tcPr>
                    <a:solidFill>
                      <a:srgbClr val="0077C8"/>
                    </a:solidFill>
                  </a:tcPr>
                </a:tc>
                <a:tc>
                  <a:txBody>
                    <a:bodyPr/>
                    <a:lstStyle/>
                    <a:p>
                      <a:r>
                        <a:rPr lang="en-US" sz="2400" b="1" dirty="0">
                          <a:latin typeface="Garamond" panose="02020404030301010803" pitchFamily="18" charset="0"/>
                        </a:rPr>
                        <a:t>Accuracy</a:t>
                      </a:r>
                    </a:p>
                  </a:txBody>
                  <a:tcPr>
                    <a:solidFill>
                      <a:srgbClr val="0077C8"/>
                    </a:solidFill>
                  </a:tcPr>
                </a:tc>
                <a:extLst>
                  <a:ext uri="{0D108BD9-81ED-4DB2-BD59-A6C34878D82A}">
                    <a16:rowId xmlns:a16="http://schemas.microsoft.com/office/drawing/2014/main" val="424918970"/>
                  </a:ext>
                </a:extLst>
              </a:tr>
              <a:tr h="477175">
                <a:tc rowSpan="2">
                  <a:txBody>
                    <a:bodyPr/>
                    <a:lstStyle/>
                    <a:p>
                      <a:r>
                        <a:rPr lang="en-US" sz="2400" b="1" dirty="0">
                          <a:solidFill>
                            <a:schemeClr val="bg1"/>
                          </a:solidFill>
                          <a:latin typeface="Garamond" panose="02020404030301010803" pitchFamily="18" charset="0"/>
                        </a:rPr>
                        <a:t>All</a:t>
                      </a:r>
                    </a:p>
                  </a:txBody>
                  <a:tcPr>
                    <a:solidFill>
                      <a:srgbClr val="0077C8"/>
                    </a:solidFill>
                  </a:tcPr>
                </a:tc>
                <a:tc>
                  <a:txBody>
                    <a:bodyPr/>
                    <a:lstStyle/>
                    <a:p>
                      <a:r>
                        <a:rPr lang="en-US" sz="2400" b="1" dirty="0">
                          <a:solidFill>
                            <a:schemeClr val="bg1"/>
                          </a:solidFill>
                          <a:latin typeface="Garamond" panose="02020404030301010803" pitchFamily="18" charset="0"/>
                        </a:rPr>
                        <a:t>B</a:t>
                      </a:r>
                    </a:p>
                  </a:txBody>
                  <a:tcPr>
                    <a:solidFill>
                      <a:srgbClr val="0077C8"/>
                    </a:solidFill>
                  </a:tcPr>
                </a:tc>
                <a:tc>
                  <a:txBody>
                    <a:bodyPr/>
                    <a:lstStyle/>
                    <a:p>
                      <a:pPr algn="ctr"/>
                      <a:r>
                        <a:rPr lang="en-US" sz="2400" dirty="0">
                          <a:latin typeface="Garamond" panose="02020404030301010803" pitchFamily="18" charset="0"/>
                        </a:rPr>
                        <a:t>0.84</a:t>
                      </a:r>
                    </a:p>
                  </a:txBody>
                  <a:tcPr/>
                </a:tc>
                <a:tc>
                  <a:txBody>
                    <a:bodyPr/>
                    <a:lstStyle/>
                    <a:p>
                      <a:pPr algn="ctr"/>
                      <a:r>
                        <a:rPr lang="en-US" sz="2400" dirty="0">
                          <a:latin typeface="Garamond" panose="02020404030301010803" pitchFamily="18" charset="0"/>
                        </a:rPr>
                        <a:t>0.76</a:t>
                      </a:r>
                    </a:p>
                  </a:txBody>
                  <a:tcPr/>
                </a:tc>
                <a:tc>
                  <a:txBody>
                    <a:bodyPr/>
                    <a:lstStyle/>
                    <a:p>
                      <a:pPr algn="ctr"/>
                      <a:r>
                        <a:rPr lang="en-US" sz="2400" dirty="0">
                          <a:latin typeface="Garamond" panose="02020404030301010803" pitchFamily="18" charset="0"/>
                        </a:rPr>
                        <a:t>0.80</a:t>
                      </a:r>
                    </a:p>
                  </a:txBody>
                  <a:tcPr/>
                </a:tc>
                <a:tc rowSpan="2">
                  <a:txBody>
                    <a:bodyPr/>
                    <a:lstStyle/>
                    <a:p>
                      <a:pPr algn="ctr"/>
                      <a:r>
                        <a:rPr lang="en-US" sz="2400" dirty="0">
                          <a:latin typeface="Garamond" panose="02020404030301010803" pitchFamily="18" charset="0"/>
                        </a:rPr>
                        <a:t>0.88</a:t>
                      </a:r>
                    </a:p>
                  </a:txBody>
                  <a:tcPr/>
                </a:tc>
                <a:extLst>
                  <a:ext uri="{0D108BD9-81ED-4DB2-BD59-A6C34878D82A}">
                    <a16:rowId xmlns:a16="http://schemas.microsoft.com/office/drawing/2014/main" val="1696212043"/>
                  </a:ext>
                </a:extLst>
              </a:tr>
              <a:tr h="555382">
                <a:tc vMerge="1">
                  <a:txBody>
                    <a:bodyPr/>
                    <a:lstStyle/>
                    <a:p>
                      <a:endParaRPr lang="en-US" sz="2400" b="1" dirty="0">
                        <a:latin typeface="Garamond" panose="02020404030301010803" pitchFamily="18" charset="0"/>
                      </a:endParaRPr>
                    </a:p>
                  </a:txBody>
                  <a:tcPr/>
                </a:tc>
                <a:tc>
                  <a:txBody>
                    <a:bodyPr/>
                    <a:lstStyle/>
                    <a:p>
                      <a:r>
                        <a:rPr lang="en-US" sz="2400" b="1" dirty="0">
                          <a:solidFill>
                            <a:schemeClr val="bg1"/>
                          </a:solidFill>
                          <a:latin typeface="Garamond" panose="02020404030301010803" pitchFamily="18" charset="0"/>
                        </a:rPr>
                        <a:t>MX</a:t>
                      </a:r>
                    </a:p>
                  </a:txBody>
                  <a:tcPr>
                    <a:solidFill>
                      <a:srgbClr val="0077C8"/>
                    </a:solidFill>
                  </a:tcPr>
                </a:tc>
                <a:tc>
                  <a:txBody>
                    <a:bodyPr/>
                    <a:lstStyle/>
                    <a:p>
                      <a:pPr algn="ctr"/>
                      <a:r>
                        <a:rPr lang="en-US" sz="2400" dirty="0">
                          <a:latin typeface="Garamond" panose="02020404030301010803" pitchFamily="18" charset="0"/>
                        </a:rPr>
                        <a:t>0.90</a:t>
                      </a:r>
                    </a:p>
                  </a:txBody>
                  <a:tcPr/>
                </a:tc>
                <a:tc>
                  <a:txBody>
                    <a:bodyPr/>
                    <a:lstStyle/>
                    <a:p>
                      <a:pPr algn="ctr"/>
                      <a:r>
                        <a:rPr lang="en-US" sz="2400" dirty="0">
                          <a:latin typeface="Garamond" panose="02020404030301010803" pitchFamily="18" charset="0"/>
                        </a:rPr>
                        <a:t>0.93</a:t>
                      </a:r>
                    </a:p>
                  </a:txBody>
                  <a:tcPr/>
                </a:tc>
                <a:tc>
                  <a:txBody>
                    <a:bodyPr/>
                    <a:lstStyle/>
                    <a:p>
                      <a:pPr algn="ctr"/>
                      <a:r>
                        <a:rPr lang="en-US" sz="2400" dirty="0">
                          <a:latin typeface="Garamond" panose="02020404030301010803" pitchFamily="18" charset="0"/>
                        </a:rPr>
                        <a:t>0.92</a:t>
                      </a:r>
                    </a:p>
                  </a:txBody>
                  <a:tcPr/>
                </a:tc>
                <a:tc vMerge="1">
                  <a:txBody>
                    <a:bodyPr/>
                    <a:lstStyle/>
                    <a:p>
                      <a:endParaRPr lang="en-US" sz="2400" dirty="0">
                        <a:latin typeface="Garamond" panose="02020404030301010803" pitchFamily="18" charset="0"/>
                      </a:endParaRPr>
                    </a:p>
                  </a:txBody>
                  <a:tcPr/>
                </a:tc>
                <a:extLst>
                  <a:ext uri="{0D108BD9-81ED-4DB2-BD59-A6C34878D82A}">
                    <a16:rowId xmlns:a16="http://schemas.microsoft.com/office/drawing/2014/main" val="2859927482"/>
                  </a:ext>
                </a:extLst>
              </a:tr>
              <a:tr h="555382">
                <a:tc rowSpan="2">
                  <a:txBody>
                    <a:bodyPr/>
                    <a:lstStyle/>
                    <a:p>
                      <a:r>
                        <a:rPr lang="en-US" sz="2400" b="1" dirty="0">
                          <a:solidFill>
                            <a:schemeClr val="bg1"/>
                          </a:solidFill>
                          <a:latin typeface="Garamond" panose="02020404030301010803" pitchFamily="18" charset="0"/>
                        </a:rPr>
                        <a:t>Coincident</a:t>
                      </a:r>
                    </a:p>
                  </a:txBody>
                  <a:tcPr>
                    <a:solidFill>
                      <a:srgbClr val="0077C8"/>
                    </a:solidFill>
                  </a:tcPr>
                </a:tc>
                <a:tc>
                  <a:txBody>
                    <a:bodyPr/>
                    <a:lstStyle/>
                    <a:p>
                      <a:r>
                        <a:rPr lang="en-US" sz="2400" b="1" dirty="0">
                          <a:solidFill>
                            <a:schemeClr val="bg1"/>
                          </a:solidFill>
                          <a:latin typeface="Garamond" panose="02020404030301010803" pitchFamily="18" charset="0"/>
                        </a:rPr>
                        <a:t>B</a:t>
                      </a:r>
                    </a:p>
                  </a:txBody>
                  <a:tcPr>
                    <a:solidFill>
                      <a:srgbClr val="0077C8"/>
                    </a:solidFill>
                  </a:tcPr>
                </a:tc>
                <a:tc>
                  <a:txBody>
                    <a:bodyPr/>
                    <a:lstStyle/>
                    <a:p>
                      <a:pPr algn="ctr"/>
                      <a:r>
                        <a:rPr lang="en-US" sz="2400" dirty="0">
                          <a:latin typeface="Garamond" panose="02020404030301010803" pitchFamily="18" charset="0"/>
                        </a:rPr>
                        <a:t>0.53</a:t>
                      </a:r>
                    </a:p>
                  </a:txBody>
                  <a:tcPr/>
                </a:tc>
                <a:tc>
                  <a:txBody>
                    <a:bodyPr/>
                    <a:lstStyle/>
                    <a:p>
                      <a:pPr algn="ctr"/>
                      <a:r>
                        <a:rPr lang="en-US" sz="2400" dirty="0">
                          <a:latin typeface="Garamond" panose="02020404030301010803" pitchFamily="18" charset="0"/>
                        </a:rPr>
                        <a:t>0.88</a:t>
                      </a:r>
                    </a:p>
                  </a:txBody>
                  <a:tcPr/>
                </a:tc>
                <a:tc>
                  <a:txBody>
                    <a:bodyPr/>
                    <a:lstStyle/>
                    <a:p>
                      <a:pPr algn="ctr"/>
                      <a:r>
                        <a:rPr lang="en-US" sz="2400" dirty="0">
                          <a:latin typeface="Garamond" panose="02020404030301010803" pitchFamily="18" charset="0"/>
                        </a:rPr>
                        <a:t>0.66</a:t>
                      </a:r>
                    </a:p>
                  </a:txBody>
                  <a:tcPr/>
                </a:tc>
                <a:tc rowSpan="2">
                  <a:txBody>
                    <a:bodyPr/>
                    <a:lstStyle/>
                    <a:p>
                      <a:pPr algn="ctr"/>
                      <a:r>
                        <a:rPr lang="en-US" sz="2400" dirty="0">
                          <a:latin typeface="Garamond" panose="02020404030301010803" pitchFamily="18" charset="0"/>
                        </a:rPr>
                        <a:t>0.88</a:t>
                      </a:r>
                    </a:p>
                  </a:txBody>
                  <a:tcPr/>
                </a:tc>
                <a:extLst>
                  <a:ext uri="{0D108BD9-81ED-4DB2-BD59-A6C34878D82A}">
                    <a16:rowId xmlns:a16="http://schemas.microsoft.com/office/drawing/2014/main" val="1340952597"/>
                  </a:ext>
                </a:extLst>
              </a:tr>
              <a:tr h="555382">
                <a:tc vMerge="1">
                  <a:txBody>
                    <a:bodyPr/>
                    <a:lstStyle/>
                    <a:p>
                      <a:endParaRPr lang="en-US" sz="2400" b="1" dirty="0">
                        <a:latin typeface="Garamond" panose="02020404030301010803" pitchFamily="18" charset="0"/>
                      </a:endParaRPr>
                    </a:p>
                  </a:txBody>
                  <a:tcPr/>
                </a:tc>
                <a:tc>
                  <a:txBody>
                    <a:bodyPr/>
                    <a:lstStyle/>
                    <a:p>
                      <a:r>
                        <a:rPr lang="en-US" sz="2400" b="1" dirty="0">
                          <a:solidFill>
                            <a:schemeClr val="bg1"/>
                          </a:solidFill>
                          <a:latin typeface="Garamond" panose="02020404030301010803" pitchFamily="18" charset="0"/>
                        </a:rPr>
                        <a:t>MX</a:t>
                      </a:r>
                    </a:p>
                  </a:txBody>
                  <a:tcPr>
                    <a:solidFill>
                      <a:srgbClr val="0077C8"/>
                    </a:solidFill>
                  </a:tcPr>
                </a:tc>
                <a:tc>
                  <a:txBody>
                    <a:bodyPr/>
                    <a:lstStyle/>
                    <a:p>
                      <a:pPr algn="ctr"/>
                      <a:r>
                        <a:rPr lang="en-US" sz="2400" dirty="0">
                          <a:latin typeface="Garamond" panose="02020404030301010803" pitchFamily="18" charset="0"/>
                        </a:rPr>
                        <a:t>0.98</a:t>
                      </a:r>
                    </a:p>
                  </a:txBody>
                  <a:tcPr/>
                </a:tc>
                <a:tc>
                  <a:txBody>
                    <a:bodyPr/>
                    <a:lstStyle/>
                    <a:p>
                      <a:pPr algn="ctr"/>
                      <a:r>
                        <a:rPr lang="en-US" sz="2400" dirty="0">
                          <a:latin typeface="Garamond" panose="02020404030301010803" pitchFamily="18" charset="0"/>
                        </a:rPr>
                        <a:t>0.92</a:t>
                      </a:r>
                    </a:p>
                  </a:txBody>
                  <a:tcPr/>
                </a:tc>
                <a:tc>
                  <a:txBody>
                    <a:bodyPr/>
                    <a:lstStyle/>
                    <a:p>
                      <a:pPr algn="ctr"/>
                      <a:r>
                        <a:rPr lang="en-US" sz="2400" dirty="0">
                          <a:latin typeface="Garamond" panose="02020404030301010803" pitchFamily="18" charset="0"/>
                        </a:rPr>
                        <a:t>0.93</a:t>
                      </a:r>
                    </a:p>
                  </a:txBody>
                  <a:tcPr/>
                </a:tc>
                <a:tc vMerge="1">
                  <a:txBody>
                    <a:bodyPr/>
                    <a:lstStyle/>
                    <a:p>
                      <a:endParaRPr lang="en-US" sz="2400" dirty="0">
                        <a:latin typeface="Garamond" panose="02020404030301010803" pitchFamily="18" charset="0"/>
                      </a:endParaRPr>
                    </a:p>
                  </a:txBody>
                  <a:tcPr/>
                </a:tc>
                <a:extLst>
                  <a:ext uri="{0D108BD9-81ED-4DB2-BD59-A6C34878D82A}">
                    <a16:rowId xmlns:a16="http://schemas.microsoft.com/office/drawing/2014/main" val="168022670"/>
                  </a:ext>
                </a:extLst>
              </a:tr>
              <a:tr h="555382">
                <a:tc rowSpan="2">
                  <a:txBody>
                    <a:bodyPr/>
                    <a:lstStyle/>
                    <a:p>
                      <a:r>
                        <a:rPr lang="en-US" sz="2400" b="1" dirty="0">
                          <a:solidFill>
                            <a:schemeClr val="bg1"/>
                          </a:solidFill>
                          <a:latin typeface="Garamond" panose="02020404030301010803" pitchFamily="18" charset="0"/>
                        </a:rPr>
                        <a:t>Noncoincident</a:t>
                      </a:r>
                    </a:p>
                  </a:txBody>
                  <a:tcPr>
                    <a:solidFill>
                      <a:srgbClr val="0077C8"/>
                    </a:solidFill>
                  </a:tcPr>
                </a:tc>
                <a:tc>
                  <a:txBody>
                    <a:bodyPr/>
                    <a:lstStyle/>
                    <a:p>
                      <a:r>
                        <a:rPr lang="en-US" sz="2400" b="1" dirty="0">
                          <a:solidFill>
                            <a:schemeClr val="bg1"/>
                          </a:solidFill>
                          <a:latin typeface="Garamond" panose="02020404030301010803" pitchFamily="18" charset="0"/>
                        </a:rPr>
                        <a:t>B</a:t>
                      </a:r>
                    </a:p>
                  </a:txBody>
                  <a:tcPr>
                    <a:solidFill>
                      <a:srgbClr val="0077C8"/>
                    </a:solidFill>
                  </a:tcPr>
                </a:tc>
                <a:tc>
                  <a:txBody>
                    <a:bodyPr/>
                    <a:lstStyle/>
                    <a:p>
                      <a:pPr algn="ctr"/>
                      <a:r>
                        <a:rPr lang="en-US" sz="2400" dirty="0">
                          <a:latin typeface="Garamond" panose="02020404030301010803" pitchFamily="18" charset="0"/>
                        </a:rPr>
                        <a:t>0.88</a:t>
                      </a:r>
                    </a:p>
                  </a:txBody>
                  <a:tcPr/>
                </a:tc>
                <a:tc>
                  <a:txBody>
                    <a:bodyPr/>
                    <a:lstStyle/>
                    <a:p>
                      <a:pPr algn="ctr"/>
                      <a:r>
                        <a:rPr lang="en-US" sz="2400" dirty="0">
                          <a:latin typeface="Garamond" panose="02020404030301010803" pitchFamily="18" charset="0"/>
                        </a:rPr>
                        <a:t>0.74</a:t>
                      </a:r>
                    </a:p>
                  </a:txBody>
                  <a:tcPr/>
                </a:tc>
                <a:tc>
                  <a:txBody>
                    <a:bodyPr/>
                    <a:lstStyle/>
                    <a:p>
                      <a:pPr algn="ctr"/>
                      <a:r>
                        <a:rPr lang="en-US" sz="2400" dirty="0">
                          <a:latin typeface="Garamond" panose="02020404030301010803" pitchFamily="18" charset="0"/>
                        </a:rPr>
                        <a:t>0.81</a:t>
                      </a:r>
                    </a:p>
                  </a:txBody>
                  <a:tcPr/>
                </a:tc>
                <a:tc rowSpan="2">
                  <a:txBody>
                    <a:bodyPr/>
                    <a:lstStyle/>
                    <a:p>
                      <a:pPr algn="ctr"/>
                      <a:r>
                        <a:rPr lang="en-US" sz="2400" dirty="0">
                          <a:latin typeface="Garamond" panose="02020404030301010803" pitchFamily="18" charset="0"/>
                        </a:rPr>
                        <a:t>0.84</a:t>
                      </a:r>
                    </a:p>
                  </a:txBody>
                  <a:tcPr/>
                </a:tc>
                <a:extLst>
                  <a:ext uri="{0D108BD9-81ED-4DB2-BD59-A6C34878D82A}">
                    <a16:rowId xmlns:a16="http://schemas.microsoft.com/office/drawing/2014/main" val="3869371589"/>
                  </a:ext>
                </a:extLst>
              </a:tr>
              <a:tr h="555382">
                <a:tc vMerge="1">
                  <a:txBody>
                    <a:bodyPr/>
                    <a:lstStyle/>
                    <a:p>
                      <a:endParaRPr lang="en-US" sz="2400" b="1" dirty="0">
                        <a:latin typeface="Garamond" panose="02020404030301010803" pitchFamily="18" charset="0"/>
                      </a:endParaRPr>
                    </a:p>
                  </a:txBody>
                  <a:tcPr/>
                </a:tc>
                <a:tc>
                  <a:txBody>
                    <a:bodyPr/>
                    <a:lstStyle/>
                    <a:p>
                      <a:r>
                        <a:rPr lang="en-US" sz="2400" b="1" dirty="0">
                          <a:solidFill>
                            <a:schemeClr val="bg1"/>
                          </a:solidFill>
                          <a:latin typeface="Garamond" panose="02020404030301010803" pitchFamily="18" charset="0"/>
                        </a:rPr>
                        <a:t>MX</a:t>
                      </a:r>
                    </a:p>
                  </a:txBody>
                  <a:tcPr>
                    <a:solidFill>
                      <a:srgbClr val="0077C8"/>
                    </a:solidFill>
                  </a:tcPr>
                </a:tc>
                <a:tc>
                  <a:txBody>
                    <a:bodyPr/>
                    <a:lstStyle/>
                    <a:p>
                      <a:pPr algn="ctr"/>
                      <a:r>
                        <a:rPr lang="en-US" sz="2400" dirty="0">
                          <a:latin typeface="Garamond" panose="02020404030301010803" pitchFamily="18" charset="0"/>
                        </a:rPr>
                        <a:t>0.82</a:t>
                      </a:r>
                    </a:p>
                  </a:txBody>
                  <a:tcPr/>
                </a:tc>
                <a:tc>
                  <a:txBody>
                    <a:bodyPr/>
                    <a:lstStyle/>
                    <a:p>
                      <a:pPr algn="ctr"/>
                      <a:r>
                        <a:rPr lang="en-US" sz="2400" dirty="0">
                          <a:latin typeface="Garamond" panose="02020404030301010803" pitchFamily="18" charset="0"/>
                        </a:rPr>
                        <a:t>0.88</a:t>
                      </a:r>
                    </a:p>
                  </a:txBody>
                  <a:tcPr/>
                </a:tc>
                <a:tc>
                  <a:txBody>
                    <a:bodyPr/>
                    <a:lstStyle/>
                    <a:p>
                      <a:pPr algn="ctr"/>
                      <a:r>
                        <a:rPr lang="en-US" sz="2400" dirty="0">
                          <a:latin typeface="Garamond" panose="02020404030301010803" pitchFamily="18" charset="0"/>
                        </a:rPr>
                        <a:t>0.86</a:t>
                      </a:r>
                    </a:p>
                  </a:txBody>
                  <a:tcPr/>
                </a:tc>
                <a:tc vMerge="1">
                  <a:txBody>
                    <a:bodyPr/>
                    <a:lstStyle/>
                    <a:p>
                      <a:endParaRPr lang="en-US" sz="2400" dirty="0">
                        <a:latin typeface="Garamond" panose="02020404030301010803" pitchFamily="18" charset="0"/>
                      </a:endParaRPr>
                    </a:p>
                  </a:txBody>
                  <a:tcPr/>
                </a:tc>
                <a:extLst>
                  <a:ext uri="{0D108BD9-81ED-4DB2-BD59-A6C34878D82A}">
                    <a16:rowId xmlns:a16="http://schemas.microsoft.com/office/drawing/2014/main" val="1620901833"/>
                  </a:ext>
                </a:extLst>
              </a:tr>
            </a:tbl>
          </a:graphicData>
        </a:graphic>
      </p:graphicFrame>
      <p:sp>
        <p:nvSpPr>
          <p:cNvPr id="47" name="TextBox 46">
            <a:extLst>
              <a:ext uri="{FF2B5EF4-FFF2-40B4-BE49-F238E27FC236}">
                <a16:creationId xmlns:a16="http://schemas.microsoft.com/office/drawing/2014/main" id="{956B5FE4-BE88-F574-769D-653FDCB768CC}"/>
              </a:ext>
            </a:extLst>
          </p:cNvPr>
          <p:cNvSpPr txBox="1"/>
          <p:nvPr/>
        </p:nvSpPr>
        <p:spPr>
          <a:xfrm>
            <a:off x="22500139" y="17252344"/>
            <a:ext cx="8372366" cy="1200329"/>
          </a:xfrm>
          <a:prstGeom prst="rect">
            <a:avLst/>
          </a:prstGeom>
          <a:noFill/>
        </p:spPr>
        <p:txBody>
          <a:bodyPr wrap="square" rtlCol="0">
            <a:spAutoFit/>
          </a:bodyPr>
          <a:lstStyle/>
          <a:p>
            <a:pPr algn="ctr"/>
            <a:r>
              <a:rPr lang="en-US" sz="3600" i="1" dirty="0">
                <a:latin typeface="Helvetica" panose="020B0604020202020204" pitchFamily="34" charset="0"/>
                <a:cs typeface="Helvetica" panose="020B0604020202020204" pitchFamily="34" charset="0"/>
              </a:rPr>
              <a:t>Classification Report</a:t>
            </a:r>
          </a:p>
          <a:p>
            <a:pPr algn="ctr"/>
            <a:endParaRPr lang="en-US" sz="3600" dirty="0">
              <a:latin typeface="Helvetica" panose="020B0604020202020204" pitchFamily="34" charset="0"/>
              <a:cs typeface="Helvetica" panose="020B0604020202020204" pitchFamily="34" charset="0"/>
            </a:endParaRPr>
          </a:p>
        </p:txBody>
      </p:sp>
      <p:sp>
        <p:nvSpPr>
          <p:cNvPr id="53" name="TextBox 52">
            <a:extLst>
              <a:ext uri="{FF2B5EF4-FFF2-40B4-BE49-F238E27FC236}">
                <a16:creationId xmlns:a16="http://schemas.microsoft.com/office/drawing/2014/main" id="{99CC5B63-549E-67B7-D4E3-D9E79A153DFE}"/>
              </a:ext>
            </a:extLst>
          </p:cNvPr>
          <p:cNvSpPr txBox="1"/>
          <p:nvPr/>
        </p:nvSpPr>
        <p:spPr>
          <a:xfrm>
            <a:off x="22500139" y="11908046"/>
            <a:ext cx="8372366" cy="1200329"/>
          </a:xfrm>
          <a:prstGeom prst="rect">
            <a:avLst/>
          </a:prstGeom>
          <a:noFill/>
        </p:spPr>
        <p:txBody>
          <a:bodyPr wrap="square" rtlCol="0">
            <a:spAutoFit/>
          </a:bodyPr>
          <a:lstStyle/>
          <a:p>
            <a:pPr algn="ctr"/>
            <a:r>
              <a:rPr lang="en-US" sz="3600" i="1" dirty="0">
                <a:latin typeface="Helvetica" panose="020B0604020202020204" pitchFamily="34" charset="0"/>
                <a:cs typeface="Helvetica" panose="020B0604020202020204" pitchFamily="34" charset="0"/>
              </a:rPr>
              <a:t>Flare Counts</a:t>
            </a:r>
          </a:p>
          <a:p>
            <a:pPr algn="ctr"/>
            <a:endParaRPr lang="en-US" sz="3600" dirty="0">
              <a:latin typeface="Helvetica" panose="020B0604020202020204" pitchFamily="34" charset="0"/>
              <a:cs typeface="Helvetica" panose="020B0604020202020204" pitchFamily="34" charset="0"/>
            </a:endParaRPr>
          </a:p>
        </p:txBody>
      </p:sp>
      <p:sp>
        <p:nvSpPr>
          <p:cNvPr id="54" name="TextBox 53">
            <a:extLst>
              <a:ext uri="{FF2B5EF4-FFF2-40B4-BE49-F238E27FC236}">
                <a16:creationId xmlns:a16="http://schemas.microsoft.com/office/drawing/2014/main" id="{D7FD326A-2BBE-421A-3C5E-DF771B7B19D0}"/>
              </a:ext>
            </a:extLst>
          </p:cNvPr>
          <p:cNvSpPr txBox="1"/>
          <p:nvPr/>
        </p:nvSpPr>
        <p:spPr>
          <a:xfrm>
            <a:off x="946680" y="18080886"/>
            <a:ext cx="6132546" cy="4233888"/>
          </a:xfrm>
          <a:prstGeom prst="rect">
            <a:avLst/>
          </a:prstGeom>
          <a:noFill/>
        </p:spPr>
        <p:txBody>
          <a:bodyPr wrap="square" rtlCol="0">
            <a:noAutofit/>
          </a:bodyPr>
          <a:lstStyle/>
          <a:p>
            <a:pPr algn="ctr"/>
            <a:r>
              <a:rPr lang="en-US" sz="2400" b="1" dirty="0" smtClean="0">
                <a:solidFill>
                  <a:srgbClr val="0077C8"/>
                </a:solidFill>
                <a:latin typeface="Garamond" panose="02020404030301010803" pitchFamily="18" charset="0"/>
                <a:cs typeface="Helvetica" panose="020B0604020202020204" pitchFamily="34" charset="0"/>
              </a:rPr>
              <a:t>Study 1</a:t>
            </a:r>
            <a:endParaRPr lang="en-US" sz="2400" b="1" dirty="0" smtClean="0">
              <a:solidFill>
                <a:srgbClr val="0077C8"/>
              </a:solidFill>
              <a:latin typeface="Garamond" panose="02020404030301010803" pitchFamily="18" charset="0"/>
              <a:cs typeface="Helvetica" panose="020B0604020202020204" pitchFamily="34" charset="0"/>
            </a:endParaRPr>
          </a:p>
          <a:p>
            <a:r>
              <a:rPr lang="en-US" sz="2400" b="1" u="sng" dirty="0" smtClean="0">
                <a:latin typeface="Garamond" panose="02020404030301010803" pitchFamily="18" charset="0"/>
                <a:cs typeface="Helvetica" panose="020B0604020202020204" pitchFamily="34" charset="0"/>
              </a:rPr>
              <a:t>Mean-based </a:t>
            </a:r>
            <a:r>
              <a:rPr lang="en-US" sz="2400" b="1" u="sng" dirty="0">
                <a:latin typeface="Garamond" panose="02020404030301010803" pitchFamily="18" charset="0"/>
                <a:cs typeface="Helvetica" panose="020B0604020202020204" pitchFamily="34" charset="0"/>
              </a:rPr>
              <a:t>C</a:t>
            </a:r>
            <a:r>
              <a:rPr lang="en-US" sz="2400" b="1" u="sng" dirty="0" smtClean="0">
                <a:latin typeface="Garamond" panose="02020404030301010803" pitchFamily="18" charset="0"/>
                <a:cs typeface="Helvetica" panose="020B0604020202020204" pitchFamily="34" charset="0"/>
              </a:rPr>
              <a:t>lassifier </a:t>
            </a:r>
            <a:r>
              <a:rPr lang="en-US" sz="2400" b="1" u="sng" dirty="0">
                <a:latin typeface="Garamond" panose="02020404030301010803" pitchFamily="18" charset="0"/>
                <a:cs typeface="Helvetica" panose="020B0604020202020204" pitchFamily="34" charset="0"/>
              </a:rPr>
              <a:t>(BC vs. MX, 2013-2014)</a:t>
            </a:r>
            <a:endParaRPr lang="en-US" sz="3300" u="sng" dirty="0">
              <a:latin typeface="Garamond" panose="02020404030301010803" pitchFamily="18" charset="0"/>
              <a:cs typeface="Helvetica" panose="020B0604020202020204" pitchFamily="34" charset="0"/>
            </a:endParaRP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(1) Classifier examines one parameter of a candidate flare, then (2) uses thresholding to classify.  Specifically:</a:t>
            </a:r>
          </a:p>
          <a:p>
            <a:pPr marL="800100" lvl="1" indent="-342900">
              <a:buClr>
                <a:srgbClr val="0077C8"/>
              </a:buClr>
              <a:buFont typeface="Wingdings" panose="05000000000000000000" pitchFamily="2" charset="2"/>
              <a:buChar char="Ø"/>
            </a:pPr>
            <a:r>
              <a:rPr lang="en-US" sz="2400" dirty="0">
                <a:latin typeface="Garamond" panose="02020404030301010803" pitchFamily="18" charset="0"/>
                <a:cs typeface="Helvetica" panose="020B0604020202020204" pitchFamily="34" charset="0"/>
              </a:rPr>
              <a:t>If the parameter is less than </a:t>
            </a:r>
            <a:r>
              <a:rPr lang="en-US" sz="2400" dirty="0" smtClean="0">
                <a:latin typeface="Garamond" panose="02020404030301010803" pitchFamily="18" charset="0"/>
                <a:cs typeface="Helvetica" panose="020B0604020202020204" pitchFamily="34" charset="0"/>
              </a:rPr>
              <a:t>(µ</a:t>
            </a:r>
            <a:r>
              <a:rPr lang="en-US" sz="2400" baseline="-25000" dirty="0" smtClean="0">
                <a:latin typeface="Garamond" panose="02020404030301010803" pitchFamily="18" charset="0"/>
                <a:cs typeface="Helvetica" panose="020B0604020202020204" pitchFamily="34" charset="0"/>
              </a:rPr>
              <a:t>M </a:t>
            </a:r>
            <a:r>
              <a:rPr lang="en-US" sz="2400" dirty="0">
                <a:latin typeface="Garamond" panose="02020404030301010803" pitchFamily="18" charset="0"/>
                <a:cs typeface="Helvetica" panose="020B0604020202020204" pitchFamily="34" charset="0"/>
              </a:rPr>
              <a:t>- σ</a:t>
            </a:r>
            <a:r>
              <a:rPr lang="en-US" sz="2400" baseline="-25000" dirty="0">
                <a:latin typeface="Garamond" panose="02020404030301010803" pitchFamily="18" charset="0"/>
                <a:cs typeface="Helvetica" panose="020B0604020202020204" pitchFamily="34" charset="0"/>
              </a:rPr>
              <a:t>M</a:t>
            </a:r>
            <a:r>
              <a:rPr lang="en-US" sz="2400" dirty="0">
                <a:latin typeface="Garamond" panose="02020404030301010803" pitchFamily="18" charset="0"/>
                <a:cs typeface="Helvetica" panose="020B0604020202020204" pitchFamily="34" charset="0"/>
              </a:rPr>
              <a:t>) for that </a:t>
            </a:r>
            <a:r>
              <a:rPr lang="en-US" sz="2400" dirty="0" smtClean="0">
                <a:latin typeface="Garamond" panose="02020404030301010803" pitchFamily="18" charset="0"/>
                <a:cs typeface="Helvetica" panose="020B0604020202020204" pitchFamily="34" charset="0"/>
              </a:rPr>
              <a:t>parameter: classify as BC;</a:t>
            </a:r>
            <a:endParaRPr lang="en-US" sz="2400" dirty="0">
              <a:latin typeface="Garamond" panose="02020404030301010803" pitchFamily="18" charset="0"/>
              <a:cs typeface="Helvetica" panose="020B0604020202020204" pitchFamily="34" charset="0"/>
            </a:endParaRPr>
          </a:p>
          <a:p>
            <a:pPr marL="800100" lvl="1" indent="-342900">
              <a:buClr>
                <a:srgbClr val="0077C8"/>
              </a:buClr>
              <a:buFont typeface="Wingdings" panose="05000000000000000000" pitchFamily="2" charset="2"/>
              <a:buChar char="Ø"/>
            </a:pPr>
            <a:r>
              <a:rPr lang="en-US" sz="2400" dirty="0" smtClean="0">
                <a:latin typeface="Garamond" panose="02020404030301010803" pitchFamily="18" charset="0"/>
                <a:cs typeface="Helvetica" panose="020B0604020202020204" pitchFamily="34" charset="0"/>
              </a:rPr>
              <a:t>Otherwise: classify </a:t>
            </a:r>
            <a:r>
              <a:rPr lang="en-US" sz="2400" dirty="0">
                <a:latin typeface="Garamond" panose="02020404030301010803" pitchFamily="18" charset="0"/>
                <a:cs typeface="Helvetica" panose="020B0604020202020204" pitchFamily="34" charset="0"/>
              </a:rPr>
              <a:t>as </a:t>
            </a:r>
            <a:r>
              <a:rPr lang="en-US" sz="2400" dirty="0" smtClean="0">
                <a:latin typeface="Garamond" panose="02020404030301010803" pitchFamily="18" charset="0"/>
                <a:cs typeface="Helvetica" panose="020B0604020202020204" pitchFamily="34" charset="0"/>
              </a:rPr>
              <a:t>MX.</a:t>
            </a:r>
            <a:endParaRPr lang="en-US" sz="2400" dirty="0">
              <a:latin typeface="Garamond" panose="02020404030301010803" pitchFamily="18" charset="0"/>
              <a:cs typeface="Helvetica" panose="020B0604020202020204" pitchFamily="34" charset="0"/>
            </a:endParaRP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Majority vote of the ten classifications →   final classification for flare.</a:t>
            </a:r>
          </a:p>
        </p:txBody>
      </p:sp>
      <p:sp>
        <p:nvSpPr>
          <p:cNvPr id="56" name="TextBox 55">
            <a:extLst>
              <a:ext uri="{FF2B5EF4-FFF2-40B4-BE49-F238E27FC236}">
                <a16:creationId xmlns:a16="http://schemas.microsoft.com/office/drawing/2014/main" id="{8AC30CB4-B17C-DB5C-0180-526B7E2C5E07}"/>
              </a:ext>
            </a:extLst>
          </p:cNvPr>
          <p:cNvSpPr txBox="1"/>
          <p:nvPr/>
        </p:nvSpPr>
        <p:spPr>
          <a:xfrm>
            <a:off x="7079226" y="18077364"/>
            <a:ext cx="6541524" cy="4176255"/>
          </a:xfrm>
          <a:prstGeom prst="rect">
            <a:avLst/>
          </a:prstGeom>
          <a:noFill/>
        </p:spPr>
        <p:txBody>
          <a:bodyPr wrap="square" rtlCol="0">
            <a:noAutofit/>
          </a:bodyPr>
          <a:lstStyle/>
          <a:p>
            <a:pPr algn="ctr"/>
            <a:r>
              <a:rPr lang="en-US" sz="2400" b="1" dirty="0" smtClean="0">
                <a:solidFill>
                  <a:srgbClr val="0077C8"/>
                </a:solidFill>
                <a:latin typeface="Garamond" panose="02020404030301010803" pitchFamily="18" charset="0"/>
                <a:cs typeface="Helvetica" panose="020B0604020202020204" pitchFamily="34" charset="0"/>
              </a:rPr>
              <a:t>Study 2</a:t>
            </a:r>
            <a:endParaRPr lang="en-US" sz="2400" b="1" dirty="0" smtClean="0">
              <a:solidFill>
                <a:srgbClr val="0077C8"/>
              </a:solidFill>
              <a:latin typeface="Garamond" panose="02020404030301010803" pitchFamily="18" charset="0"/>
              <a:cs typeface="Helvetica" panose="020B0604020202020204" pitchFamily="34" charset="0"/>
            </a:endParaRPr>
          </a:p>
          <a:p>
            <a:r>
              <a:rPr lang="en-US" sz="2400" b="1" u="sng" dirty="0" smtClean="0">
                <a:latin typeface="Garamond" panose="02020404030301010803" pitchFamily="18" charset="0"/>
                <a:cs typeface="Helvetica" panose="020B0604020202020204" pitchFamily="34" charset="0"/>
              </a:rPr>
              <a:t>Linear </a:t>
            </a:r>
            <a:r>
              <a:rPr lang="en-US" sz="2400" b="1" u="sng" dirty="0">
                <a:latin typeface="Garamond" panose="02020404030301010803" pitchFamily="18" charset="0"/>
                <a:cs typeface="Helvetica" panose="020B0604020202020204" pitchFamily="34" charset="0"/>
              </a:rPr>
              <a:t>Discriminant Analysis (LDA)-based Classifier (B vs. MX, 2012-2016)</a:t>
            </a:r>
            <a:endParaRPr lang="en-US" sz="3300" u="sng" dirty="0">
              <a:latin typeface="Garamond" panose="02020404030301010803" pitchFamily="18" charset="0"/>
              <a:cs typeface="Helvetica" panose="020B0604020202020204" pitchFamily="34" charset="0"/>
            </a:endParaRP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Uses Fisher’s LDA as a classifier.</a:t>
            </a: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Cross-validation via Leave One </a:t>
            </a:r>
            <a:r>
              <a:rPr lang="en-US" sz="2400" dirty="0" smtClean="0">
                <a:latin typeface="Garamond" panose="02020404030301010803" pitchFamily="18" charset="0"/>
                <a:cs typeface="Helvetica" panose="020B0604020202020204" pitchFamily="34" charset="0"/>
              </a:rPr>
              <a:t>Out testing.</a:t>
            </a:r>
            <a:endParaRPr lang="en-US" sz="2400" dirty="0">
              <a:latin typeface="Garamond" panose="02020404030301010803" pitchFamily="18" charset="0"/>
              <a:cs typeface="Helvetica" panose="020B0604020202020204" pitchFamily="34" charset="0"/>
            </a:endParaRP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The midpoint between each class mean is </a:t>
            </a:r>
            <a:r>
              <a:rPr lang="en-US" sz="2400" dirty="0" smtClean="0">
                <a:latin typeface="Garamond" panose="02020404030301010803" pitchFamily="18" charset="0"/>
                <a:cs typeface="Helvetica" panose="020B0604020202020204" pitchFamily="34" charset="0"/>
              </a:rPr>
              <a:t>calculated, and each candidate flare has its SHARP parameters projected into the 1D LDA space:</a:t>
            </a:r>
            <a:endParaRPr lang="en-US" sz="2400" dirty="0">
              <a:latin typeface="Garamond" panose="02020404030301010803" pitchFamily="18" charset="0"/>
              <a:cs typeface="Helvetica" panose="020B0604020202020204" pitchFamily="34" charset="0"/>
            </a:endParaRPr>
          </a:p>
          <a:p>
            <a:pPr marL="800100" lvl="1" indent="-342900">
              <a:buClr>
                <a:srgbClr val="0077C8"/>
              </a:buClr>
              <a:buFont typeface="Wingdings" panose="05000000000000000000" pitchFamily="2" charset="2"/>
              <a:buChar char="Ø"/>
            </a:pPr>
            <a:r>
              <a:rPr lang="en-US" sz="2400" dirty="0" smtClean="0">
                <a:latin typeface="Garamond" panose="02020404030301010803" pitchFamily="18" charset="0"/>
                <a:cs typeface="Helvetica" panose="020B0604020202020204" pitchFamily="34" charset="0"/>
              </a:rPr>
              <a:t>If projected data point is less </a:t>
            </a:r>
            <a:r>
              <a:rPr lang="en-US" sz="2400" dirty="0">
                <a:latin typeface="Garamond" panose="02020404030301010803" pitchFamily="18" charset="0"/>
                <a:cs typeface="Helvetica" panose="020B0604020202020204" pitchFamily="34" charset="0"/>
              </a:rPr>
              <a:t>than </a:t>
            </a:r>
            <a:r>
              <a:rPr lang="en-US" sz="2400" dirty="0" smtClean="0">
                <a:latin typeface="Garamond" panose="02020404030301010803" pitchFamily="18" charset="0"/>
                <a:cs typeface="Helvetica" panose="020B0604020202020204" pitchFamily="34" charset="0"/>
              </a:rPr>
              <a:t>the midpoint: classify as B;</a:t>
            </a:r>
            <a:endParaRPr lang="en-US" sz="2400" dirty="0">
              <a:latin typeface="Garamond" panose="02020404030301010803" pitchFamily="18" charset="0"/>
              <a:cs typeface="Helvetica" panose="020B0604020202020204" pitchFamily="34" charset="0"/>
            </a:endParaRPr>
          </a:p>
          <a:p>
            <a:pPr marL="800100" lvl="1" indent="-342900">
              <a:buClr>
                <a:srgbClr val="0077C8"/>
              </a:buClr>
              <a:buFont typeface="Wingdings" panose="05000000000000000000" pitchFamily="2" charset="2"/>
              <a:buChar char="Ø"/>
            </a:pPr>
            <a:r>
              <a:rPr lang="en-US" sz="2400" dirty="0" smtClean="0">
                <a:latin typeface="Garamond" panose="02020404030301010803" pitchFamily="18" charset="0"/>
                <a:cs typeface="Helvetica" panose="020B0604020202020204" pitchFamily="34" charset="0"/>
              </a:rPr>
              <a:t>Otherwise: classify as MX.</a:t>
            </a:r>
            <a:endParaRPr lang="en-US" sz="2400" dirty="0">
              <a:latin typeface="Garamond" panose="02020404030301010803" pitchFamily="18" charset="0"/>
              <a:cs typeface="Helvetica" panose="020B0604020202020204" pitchFamily="34" charset="0"/>
            </a:endParaRPr>
          </a:p>
        </p:txBody>
      </p:sp>
      <p:sp>
        <p:nvSpPr>
          <p:cNvPr id="57" name="TextBox 56">
            <a:extLst>
              <a:ext uri="{FF2B5EF4-FFF2-40B4-BE49-F238E27FC236}">
                <a16:creationId xmlns:a16="http://schemas.microsoft.com/office/drawing/2014/main" id="{26CFBE90-9234-B64C-EE1D-3B98BAA4AD2E}"/>
              </a:ext>
            </a:extLst>
          </p:cNvPr>
          <p:cNvSpPr txBox="1"/>
          <p:nvPr/>
        </p:nvSpPr>
        <p:spPr>
          <a:xfrm>
            <a:off x="917250" y="16439407"/>
            <a:ext cx="12665408" cy="1653648"/>
          </a:xfrm>
          <a:prstGeom prst="rect">
            <a:avLst/>
          </a:prstGeom>
          <a:noFill/>
        </p:spPr>
        <p:txBody>
          <a:bodyPr wrap="square" rtlCol="0">
            <a:noAutofit/>
          </a:bodyPr>
          <a:lstStyle/>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W</a:t>
            </a:r>
            <a:r>
              <a:rPr lang="en-US" sz="2400" dirty="0" smtClean="0">
                <a:latin typeface="Garamond" panose="02020404030301010803" pitchFamily="18" charset="0"/>
                <a:cs typeface="Helvetica" panose="020B0604020202020204" pitchFamily="34" charset="0"/>
              </a:rPr>
              <a:t>ork </a:t>
            </a:r>
            <a:r>
              <a:rPr lang="en-US" sz="2400" dirty="0">
                <a:latin typeface="Garamond" panose="02020404030301010803" pitchFamily="18" charset="0"/>
                <a:cs typeface="Helvetica" panose="020B0604020202020204" pitchFamily="34" charset="0"/>
              </a:rPr>
              <a:t>examines two time periods: 2013-2014 and 2012-2016, both centered at solar maximum.</a:t>
            </a: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10 SHARP parameters are obtained by taking the timepoint 24 hours before flare peak time.</a:t>
            </a: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Flares with missing values for any parameter are </a:t>
            </a:r>
            <a:r>
              <a:rPr lang="en-US" sz="2400" dirty="0" smtClean="0">
                <a:latin typeface="Garamond" panose="02020404030301010803" pitchFamily="18" charset="0"/>
                <a:cs typeface="Helvetica" panose="020B0604020202020204" pitchFamily="34" charset="0"/>
              </a:rPr>
              <a:t>excluded.</a:t>
            </a:r>
            <a:endParaRPr lang="en-US" sz="2400" dirty="0">
              <a:latin typeface="Garamond" panose="02020404030301010803" pitchFamily="18" charset="0"/>
              <a:cs typeface="Helvetica" panose="020B0604020202020204" pitchFamily="34" charset="0"/>
            </a:endParaRPr>
          </a:p>
          <a:p>
            <a:pPr marL="342900" indent="-342900">
              <a:buClr>
                <a:srgbClr val="0077C8"/>
              </a:buClr>
              <a:buFont typeface="Arial" panose="020B0604020202020204" pitchFamily="34" charset="0"/>
              <a:buChar char="•"/>
            </a:pPr>
            <a:r>
              <a:rPr lang="en-US" sz="2400" dirty="0">
                <a:latin typeface="Garamond" panose="02020404030301010803" pitchFamily="18" charset="0"/>
                <a:cs typeface="Helvetica" panose="020B0604020202020204" pitchFamily="34" charset="0"/>
              </a:rPr>
              <a:t>C-class flares excluded in 2012-2016 data, as in [3]. (C classification is complex!)</a:t>
            </a:r>
          </a:p>
        </p:txBody>
      </p:sp>
      <p:pic>
        <p:nvPicPr>
          <p:cNvPr id="58" name="Picture 57">
            <a:extLst>
              <a:ext uri="{FF2B5EF4-FFF2-40B4-BE49-F238E27FC236}">
                <a16:creationId xmlns:a16="http://schemas.microsoft.com/office/drawing/2014/main" id="{9548A35F-63A7-AE77-1135-6AF112D5573B}"/>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31323506" y="13617786"/>
            <a:ext cx="7847015" cy="4130007"/>
          </a:xfrm>
          <a:prstGeom prst="rect">
            <a:avLst/>
          </a:prstGeom>
        </p:spPr>
      </p:pic>
      <p:pic>
        <p:nvPicPr>
          <p:cNvPr id="59" name="Picture 58">
            <a:extLst>
              <a:ext uri="{FF2B5EF4-FFF2-40B4-BE49-F238E27FC236}">
                <a16:creationId xmlns:a16="http://schemas.microsoft.com/office/drawing/2014/main" id="{F17C59E8-8A26-AFD2-21AA-EFCD386AAED7}"/>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1323506" y="17840504"/>
            <a:ext cx="7847015" cy="4130007"/>
          </a:xfrm>
          <a:prstGeom prst="rect">
            <a:avLst/>
          </a:prstGeom>
        </p:spPr>
      </p:pic>
      <p:pic>
        <p:nvPicPr>
          <p:cNvPr id="1025" name="Picture 1024">
            <a:extLst>
              <a:ext uri="{FF2B5EF4-FFF2-40B4-BE49-F238E27FC236}">
                <a16:creationId xmlns:a16="http://schemas.microsoft.com/office/drawing/2014/main" id="{B5F22A70-FFAC-C2FA-6302-07E19B12CAAB}"/>
              </a:ext>
            </a:extLst>
          </p:cNvPr>
          <p:cNvPicPr>
            <a:picLocks noChangeAspect="1"/>
          </p:cNvPicPr>
          <p:nvPr/>
        </p:nvPicPr>
        <p:blipFill>
          <a:blip r:embed="rId17"/>
          <a:stretch>
            <a:fillRect/>
          </a:stretch>
        </p:blipFill>
        <p:spPr>
          <a:xfrm>
            <a:off x="14401800" y="24156923"/>
            <a:ext cx="11430000" cy="3810000"/>
          </a:xfrm>
          <a:prstGeom prst="rect">
            <a:avLst/>
          </a:prstGeom>
        </p:spPr>
      </p:pic>
      <p:sp>
        <p:nvSpPr>
          <p:cNvPr id="1027" name="TextBox 1026">
            <a:extLst>
              <a:ext uri="{FF2B5EF4-FFF2-40B4-BE49-F238E27FC236}">
                <a16:creationId xmlns:a16="http://schemas.microsoft.com/office/drawing/2014/main" id="{B92B4A49-70EA-BEA2-FC2A-CC95B1067AD4}"/>
              </a:ext>
            </a:extLst>
          </p:cNvPr>
          <p:cNvSpPr txBox="1"/>
          <p:nvPr/>
        </p:nvSpPr>
        <p:spPr>
          <a:xfrm>
            <a:off x="13891995" y="22851249"/>
            <a:ext cx="12660754" cy="1173914"/>
          </a:xfrm>
          <a:prstGeom prst="rect">
            <a:avLst/>
          </a:prstGeom>
          <a:noFill/>
        </p:spPr>
        <p:txBody>
          <a:bodyPr wrap="square" rtlCol="0">
            <a:noAutofit/>
          </a:bodyPr>
          <a:lstStyle/>
          <a:p>
            <a:pPr marL="285750" indent="-285750">
              <a:buClr>
                <a:srgbClr val="0077C8"/>
              </a:buClr>
              <a:buFont typeface="Arial" panose="020B0604020202020204" pitchFamily="34" charset="0"/>
              <a:buChar char="•"/>
            </a:pPr>
            <a:r>
              <a:rPr lang="en-US" sz="2400" dirty="0" smtClean="0">
                <a:latin typeface="Garamond" panose="02020404030301010803" pitchFamily="18" charset="0"/>
              </a:rPr>
              <a:t>More </a:t>
            </a:r>
            <a:r>
              <a:rPr lang="en-US" sz="2400" dirty="0">
                <a:latin typeface="Garamond" panose="02020404030301010803" pitchFamily="18" charset="0"/>
              </a:rPr>
              <a:t>recent </a:t>
            </a:r>
            <a:r>
              <a:rPr lang="en-US" sz="2400" dirty="0" smtClean="0">
                <a:latin typeface="Garamond" panose="02020404030301010803" pitchFamily="18" charset="0"/>
              </a:rPr>
              <a:t>work by us: choosing </a:t>
            </a:r>
            <a:r>
              <a:rPr lang="en-US" sz="2400" dirty="0">
                <a:latin typeface="Garamond" panose="02020404030301010803" pitchFamily="18" charset="0"/>
              </a:rPr>
              <a:t>the particular time in which the flare’s SHARP parameters are drawn from </a:t>
            </a:r>
            <a:r>
              <a:rPr lang="en-US" sz="2400" dirty="0" smtClean="0">
                <a:latin typeface="Garamond" panose="02020404030301010803" pitchFamily="18" charset="0"/>
              </a:rPr>
              <a:t>has </a:t>
            </a:r>
            <a:r>
              <a:rPr lang="en-US" sz="2400" dirty="0">
                <a:latin typeface="Garamond" panose="02020404030301010803" pitchFamily="18" charset="0"/>
              </a:rPr>
              <a:t>a significant impact on its classification.</a:t>
            </a:r>
          </a:p>
          <a:p>
            <a:pPr marL="285750" indent="-285750">
              <a:buClr>
                <a:srgbClr val="0077C8"/>
              </a:buClr>
              <a:buFont typeface="Arial" panose="020B0604020202020204" pitchFamily="34" charset="0"/>
              <a:buChar char="•"/>
            </a:pPr>
            <a:r>
              <a:rPr lang="en-US" sz="2400" dirty="0">
                <a:latin typeface="Garamond" panose="02020404030301010803" pitchFamily="18" charset="0"/>
              </a:rPr>
              <a:t>Timepoints and averages over time windows were considered.</a:t>
            </a:r>
          </a:p>
        </p:txBody>
      </p:sp>
      <p:sp>
        <p:nvSpPr>
          <p:cNvPr id="1028" name="TextBox 1027">
            <a:extLst>
              <a:ext uri="{FF2B5EF4-FFF2-40B4-BE49-F238E27FC236}">
                <a16:creationId xmlns:a16="http://schemas.microsoft.com/office/drawing/2014/main" id="{CD954151-B52A-D688-EADD-3236CEB1F909}"/>
              </a:ext>
            </a:extLst>
          </p:cNvPr>
          <p:cNvSpPr txBox="1"/>
          <p:nvPr/>
        </p:nvSpPr>
        <p:spPr>
          <a:xfrm>
            <a:off x="13891995" y="28109874"/>
            <a:ext cx="12660754" cy="1276836"/>
          </a:xfrm>
          <a:prstGeom prst="rect">
            <a:avLst/>
          </a:prstGeom>
          <a:noFill/>
        </p:spPr>
        <p:txBody>
          <a:bodyPr wrap="square" rtlCol="0">
            <a:noAutofit/>
          </a:bodyPr>
          <a:lstStyle/>
          <a:p>
            <a:pPr marL="285750" indent="-285750">
              <a:buClr>
                <a:srgbClr val="0077C8"/>
              </a:buClr>
              <a:buFont typeface="Arial" panose="020B0604020202020204" pitchFamily="34" charset="0"/>
              <a:buChar char="•"/>
            </a:pPr>
            <a:r>
              <a:rPr lang="en-US" sz="2400" dirty="0" smtClean="0">
                <a:latin typeface="Garamond" panose="02020404030301010803" pitchFamily="18" charset="0"/>
              </a:rPr>
              <a:t>Take-away: choosing </a:t>
            </a:r>
            <a:r>
              <a:rPr lang="en-US" sz="2400" dirty="0">
                <a:latin typeface="Garamond" panose="02020404030301010803" pitchFamily="18" charset="0"/>
              </a:rPr>
              <a:t>the average of the time </a:t>
            </a:r>
            <a:r>
              <a:rPr lang="en-US" sz="2400">
                <a:latin typeface="Garamond" panose="02020404030301010803" pitchFamily="18" charset="0"/>
              </a:rPr>
              <a:t>period </a:t>
            </a:r>
            <a:r>
              <a:rPr lang="en-US" sz="2400" smtClean="0">
                <a:latin typeface="Garamond" panose="02020404030301010803" pitchFamily="18" charset="0"/>
              </a:rPr>
              <a:t>about 12 </a:t>
            </a:r>
            <a:r>
              <a:rPr lang="en-US" sz="2400" dirty="0">
                <a:latin typeface="Garamond" panose="02020404030301010803" pitchFamily="18" charset="0"/>
              </a:rPr>
              <a:t>hours before the flare peak time give better classification results.</a:t>
            </a:r>
          </a:p>
        </p:txBody>
      </p:sp>
      <p:sp>
        <p:nvSpPr>
          <p:cNvPr id="1029" name="TextBox 1028">
            <a:extLst>
              <a:ext uri="{FF2B5EF4-FFF2-40B4-BE49-F238E27FC236}">
                <a16:creationId xmlns:a16="http://schemas.microsoft.com/office/drawing/2014/main" id="{11EE3C3B-3697-72BD-E3B0-72B5F978BB37}"/>
              </a:ext>
            </a:extLst>
          </p:cNvPr>
          <p:cNvSpPr txBox="1"/>
          <p:nvPr/>
        </p:nvSpPr>
        <p:spPr>
          <a:xfrm>
            <a:off x="26774537" y="25471223"/>
            <a:ext cx="12543077" cy="693165"/>
          </a:xfrm>
          <a:prstGeom prst="rect">
            <a:avLst/>
          </a:prstGeom>
          <a:solidFill>
            <a:schemeClr val="accent1">
              <a:lumMod val="20000"/>
              <a:lumOff val="80000"/>
            </a:schemeClr>
          </a:solidFill>
          <a:ln w="76200">
            <a:solidFill>
              <a:schemeClr val="tx1"/>
            </a:solidFill>
          </a:ln>
        </p:spPr>
        <p:txBody>
          <a:bodyPr wrap="square">
            <a:noAutofit/>
          </a:bodyPr>
          <a:lstStyle/>
          <a:p>
            <a:pPr marL="347472" indent="-347472" algn="just" rtl="0" eaLnBrk="1" latinLnBrk="0" hangingPunct="1">
              <a:lnSpc>
                <a:spcPct val="107000"/>
              </a:lnSpc>
              <a:spcBef>
                <a:spcPts val="0"/>
              </a:spcBef>
              <a:spcAft>
                <a:spcPts val="0"/>
              </a:spcAft>
              <a:buClr>
                <a:srgbClr val="0077C8"/>
              </a:buClr>
              <a:buSzPts val="2400"/>
              <a:buFont typeface="Arial" panose="020B0604020202020204" pitchFamily="34" charset="0"/>
              <a:buChar char="•"/>
            </a:pPr>
            <a:r>
              <a:rPr lang="en-US" sz="2400" kern="12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Funding for this work was provided by a NASA grant to UAH.</a:t>
            </a:r>
            <a:endParaRPr lang="en-US" sz="2400" dirty="0">
              <a:effectLst/>
            </a:endParaRPr>
          </a:p>
        </p:txBody>
      </p:sp>
      <p:sp>
        <p:nvSpPr>
          <p:cNvPr id="1030" name="TextBox 1029">
            <a:extLst>
              <a:ext uri="{FF2B5EF4-FFF2-40B4-BE49-F238E27FC236}">
                <a16:creationId xmlns:a16="http://schemas.microsoft.com/office/drawing/2014/main" id="{EA1A178E-4EFD-2704-D221-B5CFC9F531C4}"/>
              </a:ext>
            </a:extLst>
          </p:cNvPr>
          <p:cNvSpPr txBox="1"/>
          <p:nvPr/>
        </p:nvSpPr>
        <p:spPr>
          <a:xfrm>
            <a:off x="26788797" y="24945871"/>
            <a:ext cx="12519657" cy="596253"/>
          </a:xfrm>
          <a:prstGeom prst="rect">
            <a:avLst/>
          </a:prstGeom>
          <a:solidFill>
            <a:srgbClr val="0077C8"/>
          </a:solidFill>
          <a:ln w="76200">
            <a:solidFill>
              <a:schemeClr val="tx1"/>
            </a:solidFill>
          </a:ln>
        </p:spPr>
        <p:txBody>
          <a:bodyPr wrap="square">
            <a:spAutoFit/>
          </a:bodyPr>
          <a:lstStyle/>
          <a:p>
            <a:pPr algn="ctr">
              <a:lnSpc>
                <a:spcPct val="107000"/>
              </a:lnSpc>
            </a:pPr>
            <a:r>
              <a:rPr lang="en-US" sz="3300" b="1" dirty="0">
                <a:solidFill>
                  <a:schemeClr val="bg2"/>
                </a:solidFill>
                <a:latin typeface="Helvetica" panose="020B0604020202020204" pitchFamily="34" charset="0"/>
                <a:ea typeface="NimbusRomNo9L-Regu"/>
                <a:cs typeface="Helvetica" panose="020B0604020202020204" pitchFamily="34" charset="0"/>
              </a:rPr>
              <a:t>Acknowledgement</a:t>
            </a:r>
          </a:p>
        </p:txBody>
      </p:sp>
    </p:spTree>
    <p:extLst>
      <p:ext uri="{BB962C8B-B14F-4D97-AF65-F5344CB8AC3E}">
        <p14:creationId xmlns:p14="http://schemas.microsoft.com/office/powerpoint/2010/main" val="352980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1076</TotalTime>
  <Words>938</Words>
  <Application>Microsoft Office PowerPoint</Application>
  <PresentationFormat>Custom</PresentationFormat>
  <Paragraphs>173</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Calibri Light</vt:lpstr>
      <vt:lpstr>Garamond</vt:lpstr>
      <vt:lpstr>Helvetica</vt:lpstr>
      <vt:lpstr>NimbusRomNo9L-Regu</vt:lpstr>
      <vt:lpstr>Times New Roman</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Hall</dc:creator>
  <cp:lastModifiedBy>Christian Hall</cp:lastModifiedBy>
  <cp:revision>76</cp:revision>
  <dcterms:created xsi:type="dcterms:W3CDTF">2022-11-30T07:38:50Z</dcterms:created>
  <dcterms:modified xsi:type="dcterms:W3CDTF">2022-12-06T20:34:44Z</dcterms:modified>
</cp:coreProperties>
</file>